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9" r:id="rId3"/>
    <p:sldId id="575" r:id="rId4"/>
    <p:sldId id="595" r:id="rId5"/>
    <p:sldId id="596" r:id="rId6"/>
    <p:sldId id="597" r:id="rId7"/>
    <p:sldId id="576" r:id="rId8"/>
    <p:sldId id="562" r:id="rId9"/>
    <p:sldId id="578" r:id="rId10"/>
    <p:sldId id="564" r:id="rId11"/>
    <p:sldId id="567" r:id="rId12"/>
    <p:sldId id="598" r:id="rId13"/>
    <p:sldId id="599" r:id="rId14"/>
    <p:sldId id="601" r:id="rId15"/>
    <p:sldId id="600" r:id="rId16"/>
    <p:sldId id="602" r:id="rId17"/>
    <p:sldId id="603" r:id="rId18"/>
    <p:sldId id="565" r:id="rId19"/>
    <p:sldId id="566" r:id="rId20"/>
    <p:sldId id="445" r:id="rId21"/>
    <p:sldId id="604" r:id="rId22"/>
    <p:sldId id="605" r:id="rId23"/>
    <p:sldId id="606" r:id="rId24"/>
    <p:sldId id="577" r:id="rId25"/>
    <p:sldId id="607" r:id="rId26"/>
    <p:sldId id="432" r:id="rId2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C6D"/>
    <a:srgbClr val="F7C09B"/>
    <a:srgbClr val="F5B487"/>
    <a:srgbClr val="F2A068"/>
    <a:srgbClr val="CC0000"/>
    <a:srgbClr val="99CCFF"/>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1" autoAdjust="0"/>
    <p:restoredTop sz="93542" autoAdjust="0"/>
  </p:normalViewPr>
  <p:slideViewPr>
    <p:cSldViewPr snapToGrid="0">
      <p:cViewPr varScale="1">
        <p:scale>
          <a:sx n="43" d="100"/>
          <a:sy n="43" d="100"/>
        </p:scale>
        <p:origin x="60" y="594"/>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2020/10/29</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2020/10/29</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1089559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在黑屏遮住圖像之前的最後幾秒鐘。行人在頂部面板中變得可見，朝著中間面板中的十字路口移動，並即將踩到第三面板中的十字路口（在黑屏之前）。</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1327566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在黑屏遮住圖像之前的最後幾秒鐘。行人在頂部面板中變得可見，朝著中間面板中的十字路口移動，並即將踩到第三面板中的十字路口（在黑屏之前）。</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3258678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在黑屏遮住圖像之前的最後幾秒鐘。行人在頂部面板中變得可見，朝著中間面板中的十字路口移動，並即將踩到第三面板中的十字路口（在黑屏之前）。</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675097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在黑屏遮住圖像之前的最後幾秒鐘。行人在頂部面板中變得可見，朝著中間面板中的十字路口移動，並即將踩到第三面板中的十字路口（在黑屏之前）。</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474024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在黑屏遮住圖像之前的最後幾秒鐘。行人在頂部面板中變得可見，朝著中間面板中的十字路口移動，並即將踩到第三面板中的十字路口（在黑屏之前）。</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2388108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在黑屏遮住圖像之前的最後幾秒鐘。行人在頂部面板中變得可見，朝著中間面板中的十字路口移動，並即將踩到第三面板中的十字路口（在黑屏之前）。</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2689424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在黑屏遮住圖像之前的最後幾秒鐘。行人在頂部面板中變得可見，朝著中間面板中的十字路口移動，並即將踩到第三面板中的十字路口（在黑屏之前）。</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1759818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3969330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2418855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40108317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21</a:t>
            </a:fld>
            <a:endParaRPr lang="zh-TW" altLang="en-US"/>
          </a:p>
        </p:txBody>
      </p:sp>
    </p:spTree>
    <p:extLst>
      <p:ext uri="{BB962C8B-B14F-4D97-AF65-F5344CB8AC3E}">
        <p14:creationId xmlns:p14="http://schemas.microsoft.com/office/powerpoint/2010/main" val="10721784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22</a:t>
            </a:fld>
            <a:endParaRPr lang="zh-TW" altLang="en-US"/>
          </a:p>
        </p:txBody>
      </p:sp>
    </p:spTree>
    <p:extLst>
      <p:ext uri="{BB962C8B-B14F-4D97-AF65-F5344CB8AC3E}">
        <p14:creationId xmlns:p14="http://schemas.microsoft.com/office/powerpoint/2010/main" val="4779996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累積分布函數</a:t>
            </a:r>
            <a:r>
              <a:rPr lang="en-US" altLang="zh-TW" sz="1200" b="1" dirty="0">
                <a:solidFill>
                  <a:prstClr val="black"/>
                </a:solidFill>
                <a:latin typeface="微軟正黑體" panose="020B0604030504040204" pitchFamily="34" charset="-120"/>
                <a:ea typeface="微軟正黑體" panose="020B0604030504040204" pitchFamily="34" charset="-120"/>
              </a:rPr>
              <a:t>(CDF)</a:t>
            </a:r>
            <a:r>
              <a:rPr lang="zh-TW" altLang="en-US" sz="1200" b="1" dirty="0">
                <a:solidFill>
                  <a:prstClr val="black"/>
                </a:solidFill>
                <a:latin typeface="微軟正黑體" panose="020B0604030504040204" pitchFamily="34" charset="-120"/>
                <a:ea typeface="微軟正黑體" panose="020B0604030504040204" pitchFamily="34" charset="-120"/>
              </a:rPr>
              <a:t>：</a:t>
            </a:r>
            <a:r>
              <a:rPr lang="zh-TW" altLang="en-US" sz="1200" b="0" i="0" kern="1200" dirty="0">
                <a:solidFill>
                  <a:schemeClr val="tx1"/>
                </a:solidFill>
                <a:effectLst/>
                <a:latin typeface="+mn-lt"/>
                <a:ea typeface="+mn-ea"/>
                <a:cs typeface="+mn-cs"/>
              </a:rPr>
              <a:t>是對連續函數，所有大於</a:t>
            </a:r>
            <a:r>
              <a:rPr lang="en-US" altLang="zh-TW" sz="1200" b="0" i="0" kern="1200" dirty="0">
                <a:solidFill>
                  <a:schemeClr val="tx1"/>
                </a:solidFill>
                <a:effectLst/>
                <a:latin typeface="+mn-lt"/>
                <a:ea typeface="+mn-ea"/>
                <a:cs typeface="+mn-cs"/>
              </a:rPr>
              <a:t>a</a:t>
            </a:r>
            <a:r>
              <a:rPr lang="zh-TW" altLang="en-US" sz="1200" b="0" i="0" kern="1200" dirty="0">
                <a:solidFill>
                  <a:schemeClr val="tx1"/>
                </a:solidFill>
                <a:effectLst/>
                <a:latin typeface="+mn-lt"/>
                <a:ea typeface="+mn-ea"/>
                <a:cs typeface="+mn-cs"/>
              </a:rPr>
              <a:t>的值，其出現機率的和。</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23</a:t>
            </a:fld>
            <a:endParaRPr lang="zh-TW" altLang="en-US"/>
          </a:p>
        </p:txBody>
      </p:sp>
    </p:spTree>
    <p:extLst>
      <p:ext uri="{BB962C8B-B14F-4D97-AF65-F5344CB8AC3E}">
        <p14:creationId xmlns:p14="http://schemas.microsoft.com/office/powerpoint/2010/main" val="9832458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24</a:t>
            </a:fld>
            <a:endParaRPr lang="zh-TW" altLang="en-US"/>
          </a:p>
        </p:txBody>
      </p:sp>
    </p:spTree>
    <p:extLst>
      <p:ext uri="{BB962C8B-B14F-4D97-AF65-F5344CB8AC3E}">
        <p14:creationId xmlns:p14="http://schemas.microsoft.com/office/powerpoint/2010/main" val="27744171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25</a:t>
            </a:fld>
            <a:endParaRPr lang="zh-TW" altLang="en-US"/>
          </a:p>
        </p:txBody>
      </p:sp>
    </p:spTree>
    <p:extLst>
      <p:ext uri="{BB962C8B-B14F-4D97-AF65-F5344CB8AC3E}">
        <p14:creationId xmlns:p14="http://schemas.microsoft.com/office/powerpoint/2010/main" val="2134997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26</a:t>
            </a:fld>
            <a:endParaRPr lang="zh-TW" altLang="en-US"/>
          </a:p>
        </p:txBody>
      </p:sp>
    </p:spTree>
    <p:extLst>
      <p:ext uri="{BB962C8B-B14F-4D97-AF65-F5344CB8AC3E}">
        <p14:creationId xmlns:p14="http://schemas.microsoft.com/office/powerpoint/2010/main" val="3976617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3801792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22046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3893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2377606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1375335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205867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2020/10/29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2020/10/29</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81977" y="1427610"/>
            <a:ext cx="11828045" cy="1636294"/>
          </a:xfrm>
        </p:spPr>
        <p:txBody>
          <a:bodyPr>
            <a:noAutofit/>
          </a:bodyPr>
          <a:lstStyle/>
          <a:p>
            <a:r>
              <a:rPr lang="en-US" altLang="zh-TW" sz="4800" b="1" dirty="0"/>
              <a:t>Simulator Evaluation of an Integrated Road Safety Training</a:t>
            </a:r>
            <a:r>
              <a:rPr lang="zh-TW" altLang="en-US" sz="4800" b="1" dirty="0"/>
              <a:t> </a:t>
            </a:r>
            <a:r>
              <a:rPr lang="en-US" altLang="zh-TW" sz="4800" b="1" dirty="0"/>
              <a:t>Program</a:t>
            </a:r>
            <a:endParaRPr lang="zh-TW" altLang="zh-TW" sz="4800"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
        <p:nvSpPr>
          <p:cNvPr id="3" name="矩形 2"/>
          <p:cNvSpPr/>
          <p:nvPr/>
        </p:nvSpPr>
        <p:spPr>
          <a:xfrm>
            <a:off x="1988232" y="3315160"/>
            <a:ext cx="8215533" cy="461665"/>
          </a:xfrm>
          <a:prstGeom prst="rect">
            <a:avLst/>
          </a:prstGeom>
        </p:spPr>
        <p:txBody>
          <a:bodyPr wrap="square">
            <a:spAutoFit/>
          </a:bodyPr>
          <a:lstStyle/>
          <a:p>
            <a:pPr algn="ctr"/>
            <a:r>
              <a:rPr lang="en-US" altLang="zh-TW" sz="2400" dirty="0"/>
              <a:t>Yusuke Yamani, </a:t>
            </a:r>
            <a:r>
              <a:rPr lang="en-US" altLang="zh-TW" sz="2400" dirty="0" err="1"/>
              <a:t>Siby</a:t>
            </a:r>
            <a:r>
              <a:rPr lang="en-US" altLang="zh-TW" sz="2400" dirty="0"/>
              <a:t> Samuel, and</a:t>
            </a:r>
            <a:r>
              <a:rPr lang="zh-TW" altLang="en-US" sz="2400" dirty="0"/>
              <a:t> </a:t>
            </a:r>
            <a:r>
              <a:rPr lang="en-US" altLang="zh-TW" sz="2400" dirty="0"/>
              <a:t>Donald Fisher</a:t>
            </a:r>
          </a:p>
        </p:txBody>
      </p:sp>
      <p:sp>
        <p:nvSpPr>
          <p:cNvPr id="5" name="矩形 4"/>
          <p:cNvSpPr/>
          <p:nvPr/>
        </p:nvSpPr>
        <p:spPr>
          <a:xfrm>
            <a:off x="2898091" y="4395834"/>
            <a:ext cx="6156699" cy="830997"/>
          </a:xfrm>
          <a:prstGeom prst="rect">
            <a:avLst/>
          </a:prstGeom>
        </p:spPr>
        <p:txBody>
          <a:bodyPr wrap="square">
            <a:spAutoFit/>
          </a:bodyPr>
          <a:lstStyle/>
          <a:p>
            <a:r>
              <a:rPr lang="en-US" altLang="zh-TW" sz="2400" dirty="0"/>
              <a:t>Proceedings of the Human Factors and Ergonomics Society 58th Annual Meeting - 2014 </a:t>
            </a:r>
            <a:endParaRPr lang="fr-FR" altLang="zh-TW" sz="2400" dirty="0"/>
          </a:p>
        </p:txBody>
      </p:sp>
    </p:spTree>
    <p:extLst>
      <p:ext uri="{BB962C8B-B14F-4D97-AF65-F5344CB8AC3E}">
        <p14:creationId xmlns:p14="http://schemas.microsoft.com/office/powerpoint/2010/main" val="258308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 </a:t>
            </a:r>
          </a:p>
        </p:txBody>
      </p:sp>
      <p:sp>
        <p:nvSpPr>
          <p:cNvPr id="18" name="矩形 17"/>
          <p:cNvSpPr/>
          <p:nvPr/>
        </p:nvSpPr>
        <p:spPr>
          <a:xfrm>
            <a:off x="315498" y="1467889"/>
            <a:ext cx="2283324"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Apparatus</a:t>
            </a:r>
          </a:p>
        </p:txBody>
      </p:sp>
      <p:sp>
        <p:nvSpPr>
          <p:cNvPr id="20" name="矩形 19">
            <a:extLst>
              <a:ext uri="{FF2B5EF4-FFF2-40B4-BE49-F238E27FC236}">
                <a16:creationId xmlns:a16="http://schemas.microsoft.com/office/drawing/2014/main" id="{96932837-036F-43EC-9021-A1AE5D3DCA72}"/>
              </a:ext>
            </a:extLst>
          </p:cNvPr>
          <p:cNvSpPr/>
          <p:nvPr/>
        </p:nvSpPr>
        <p:spPr>
          <a:xfrm>
            <a:off x="794596" y="2456623"/>
            <a:ext cx="11397404"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駕駛模擬器</a:t>
            </a:r>
            <a:r>
              <a:rPr lang="en-US" altLang="zh-TW" sz="2800" b="1" dirty="0">
                <a:solidFill>
                  <a:prstClr val="black"/>
                </a:solidFill>
                <a:latin typeface="微軟正黑體" panose="020B0604030504040204" pitchFamily="34" charset="-120"/>
                <a:ea typeface="微軟正黑體" panose="020B0604030504040204" pitchFamily="34" charset="-120"/>
              </a:rPr>
              <a:t>(STISIM)</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0AFBBC5-BA8F-490A-AECC-CAC6C0CCFAC7}"/>
              </a:ext>
            </a:extLst>
          </p:cNvPr>
          <p:cNvSpPr/>
          <p:nvPr/>
        </p:nvSpPr>
        <p:spPr>
          <a:xfrm>
            <a:off x="794596" y="3222043"/>
            <a:ext cx="8223726" cy="523220"/>
          </a:xfrm>
          <a:prstGeom prst="rect">
            <a:avLst/>
          </a:prstGeom>
        </p:spPr>
        <p:txBody>
          <a:bodyPr wrap="non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頭戴式眼動儀</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科學實驗室，模型</a:t>
            </a:r>
            <a:r>
              <a:rPr lang="en-US" altLang="zh-TW" sz="2800" b="1" dirty="0">
                <a:solidFill>
                  <a:prstClr val="black"/>
                </a:solidFill>
                <a:latin typeface="微軟正黑體" panose="020B0604030504040204" pitchFamily="34" charset="-120"/>
                <a:ea typeface="微軟正黑體" panose="020B0604030504040204" pitchFamily="34" charset="-120"/>
              </a:rPr>
              <a:t>5000</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2012</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31129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205945" y="1398997"/>
            <a:ext cx="11397404"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SAFE-T</a:t>
            </a:r>
            <a:r>
              <a:rPr lang="zh-TW" altLang="en-US" sz="2800" b="1" dirty="0">
                <a:solidFill>
                  <a:prstClr val="black"/>
                </a:solidFill>
                <a:latin typeface="微軟正黑體" panose="020B0604030504040204" pitchFamily="34" charset="-120"/>
                <a:ea typeface="微軟正黑體" panose="020B0604030504040204" pitchFamily="34" charset="-120"/>
              </a:rPr>
              <a:t>計畫</a:t>
            </a:r>
            <a:r>
              <a:rPr lang="en-US" altLang="zh-TW" sz="2800" b="1" dirty="0">
                <a:solidFill>
                  <a:prstClr val="black"/>
                </a:solidFill>
                <a:latin typeface="微軟正黑體" panose="020B0604030504040204" pitchFamily="34" charset="-120"/>
                <a:ea typeface="微軟正黑體" panose="020B0604030504040204" pitchFamily="34" charset="-120"/>
              </a:rPr>
              <a:t>(Hamid,</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2013)</a:t>
            </a:r>
            <a:r>
              <a:rPr lang="zh-TW" altLang="en-US" sz="2800" b="1" dirty="0">
                <a:solidFill>
                  <a:prstClr val="black"/>
                </a:solidFill>
                <a:latin typeface="微軟正黑體" panose="020B0604030504040204" pitchFamily="34" charset="-120"/>
                <a:ea typeface="微軟正黑體" panose="020B0604030504040204" pitchFamily="34" charset="-120"/>
              </a:rPr>
              <a:t>用於訓練三個認知能力：</a:t>
            </a:r>
            <a:r>
              <a:rPr lang="en-US" altLang="zh-TW" sz="2800" b="1" dirty="0">
                <a:solidFill>
                  <a:prstClr val="black"/>
                </a:solidFill>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該計畫透過桌上型電腦的</a:t>
            </a:r>
            <a:r>
              <a:rPr lang="en-US" altLang="zh-TW" sz="2800" b="1" dirty="0">
                <a:solidFill>
                  <a:prstClr val="black"/>
                </a:solidFill>
                <a:latin typeface="微軟正黑體" panose="020B0604030504040204" pitchFamily="34" charset="-120"/>
                <a:ea typeface="微軟正黑體" panose="020B0604030504040204" pitchFamily="34" charset="-120"/>
              </a:rPr>
              <a:t>PowerPoint</a:t>
            </a:r>
            <a:r>
              <a:rPr lang="zh-TW" altLang="en-US" sz="2800" b="1" dirty="0">
                <a:solidFill>
                  <a:prstClr val="black"/>
                </a:solidFill>
                <a:latin typeface="微軟正黑體" panose="020B0604030504040204" pitchFamily="34" charset="-120"/>
                <a:ea typeface="微軟正黑體" panose="020B0604030504040204" pitchFamily="34" charset="-120"/>
              </a:rPr>
              <a:t>執行</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solidFill>
                  <a:prstClr val="black"/>
                </a:solidFill>
                <a:latin typeface="微軟正黑體" panose="020B0604030504040204" pitchFamily="34" charset="-120"/>
                <a:ea typeface="微軟正黑體" panose="020B0604030504040204" pitchFamily="34" charset="-120"/>
              </a:rPr>
              <a:t>平均執行</a:t>
            </a:r>
            <a:r>
              <a:rPr lang="en-US" altLang="zh-TW" sz="2800" b="1" dirty="0">
                <a:solidFill>
                  <a:prstClr val="black"/>
                </a:solidFill>
                <a:latin typeface="微軟正黑體" panose="020B0604030504040204" pitchFamily="34" charset="-120"/>
                <a:ea typeface="微軟正黑體" panose="020B0604030504040204" pitchFamily="34" charset="-120"/>
              </a:rPr>
              <a:t>40</a:t>
            </a:r>
            <a:r>
              <a:rPr lang="zh-TW" altLang="en-US" sz="2800" b="1" dirty="0">
                <a:solidFill>
                  <a:prstClr val="black"/>
                </a:solidFill>
                <a:latin typeface="微軟正黑體" panose="020B0604030504040204" pitchFamily="34" charset="-120"/>
                <a:ea typeface="微軟正黑體" panose="020B0604030504040204" pitchFamily="34" charset="-120"/>
              </a:rPr>
              <a:t>分鐘</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9" name="矩形 18">
            <a:extLst>
              <a:ext uri="{FF2B5EF4-FFF2-40B4-BE49-F238E27FC236}">
                <a16:creationId xmlns:a16="http://schemas.microsoft.com/office/drawing/2014/main" id="{70246252-50E3-4F8A-84C2-9AABBED3644F}"/>
              </a:ext>
            </a:extLst>
          </p:cNvPr>
          <p:cNvSpPr/>
          <p:nvPr/>
        </p:nvSpPr>
        <p:spPr>
          <a:xfrm>
            <a:off x="205945" y="2353104"/>
            <a:ext cx="11397404" cy="440120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培訓計畫中的</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危害預測</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：包括目標區域和開始觀看區域</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目標區域：為潛在危險出現的地方。</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開始觀看區域：為駕駛者預測道路上可能出現潛在危害的區域。</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呈現</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種訓練場景的俯視圖，其中模擬了車輛動態的情形，接著顯示一系列以駕駛者視角為觀點的場景，並要求駕駛員利用滑鼠左鍵點擊潛在危險的位置</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其中都不會有實際的危險發生</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訓練計劃會給予參與者回饋，指示參與者是否回答正確。若不正確，則要求參與者再次觀看訓練場景的俯視圖，然後再返回到該場景的駕駛者視角的部分。</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重複該場景，直到參與者成功識別目標區域為止。</a:t>
            </a:r>
          </a:p>
        </p:txBody>
      </p:sp>
    </p:spTree>
    <p:extLst>
      <p:ext uri="{BB962C8B-B14F-4D97-AF65-F5344CB8AC3E}">
        <p14:creationId xmlns:p14="http://schemas.microsoft.com/office/powerpoint/2010/main" val="2598105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205945" y="1398997"/>
            <a:ext cx="11397404"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SAFE-T</a:t>
            </a:r>
            <a:r>
              <a:rPr lang="zh-TW" altLang="en-US" sz="2800" b="1" dirty="0">
                <a:solidFill>
                  <a:prstClr val="black"/>
                </a:solidFill>
                <a:latin typeface="微軟正黑體" panose="020B0604030504040204" pitchFamily="34" charset="-120"/>
                <a:ea typeface="微軟正黑體" panose="020B0604030504040204" pitchFamily="34" charset="-120"/>
              </a:rPr>
              <a:t>計畫</a:t>
            </a:r>
            <a:r>
              <a:rPr lang="en-US" altLang="zh-TW" sz="2800" b="1" dirty="0">
                <a:solidFill>
                  <a:prstClr val="black"/>
                </a:solidFill>
                <a:latin typeface="微軟正黑體" panose="020B0604030504040204" pitchFamily="34" charset="-120"/>
                <a:ea typeface="微軟正黑體" panose="020B0604030504040204" pitchFamily="34" charset="-120"/>
              </a:rPr>
              <a:t>(Hamid,</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2013)</a:t>
            </a:r>
            <a:r>
              <a:rPr lang="zh-TW" altLang="en-US" sz="2800" b="1" dirty="0">
                <a:solidFill>
                  <a:prstClr val="black"/>
                </a:solidFill>
                <a:latin typeface="微軟正黑體" panose="020B0604030504040204" pitchFamily="34" charset="-120"/>
                <a:ea typeface="微軟正黑體" panose="020B0604030504040204" pitchFamily="34" charset="-120"/>
              </a:rPr>
              <a:t>用於訓練三個認知能力：</a:t>
            </a:r>
            <a:r>
              <a:rPr lang="en-US" altLang="zh-TW" sz="2800" b="1" dirty="0">
                <a:solidFill>
                  <a:prstClr val="black"/>
                </a:solidFill>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該計畫透過桌上型電腦的</a:t>
            </a:r>
            <a:r>
              <a:rPr lang="en-US" altLang="zh-TW" sz="2800" b="1" dirty="0">
                <a:solidFill>
                  <a:prstClr val="black"/>
                </a:solidFill>
                <a:latin typeface="微軟正黑體" panose="020B0604030504040204" pitchFamily="34" charset="-120"/>
                <a:ea typeface="微軟正黑體" panose="020B0604030504040204" pitchFamily="34" charset="-120"/>
              </a:rPr>
              <a:t>PowerPoint</a:t>
            </a:r>
            <a:r>
              <a:rPr lang="zh-TW" altLang="en-US" sz="2800" b="1" dirty="0">
                <a:solidFill>
                  <a:prstClr val="black"/>
                </a:solidFill>
                <a:latin typeface="微軟正黑體" panose="020B0604030504040204" pitchFamily="34" charset="-120"/>
                <a:ea typeface="微軟正黑體" panose="020B0604030504040204" pitchFamily="34" charset="-120"/>
              </a:rPr>
              <a:t>執行</a:t>
            </a:r>
            <a:r>
              <a:rPr lang="en-US" altLang="zh-TW" sz="2800" b="1" dirty="0">
                <a:solidFill>
                  <a:prstClr val="black"/>
                </a:solidFill>
                <a:latin typeface="微軟正黑體" panose="020B0604030504040204" pitchFamily="34" charset="-120"/>
                <a:ea typeface="微軟正黑體" panose="020B0604030504040204" pitchFamily="34" charset="-120"/>
              </a:rPr>
              <a:t>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9" name="矩形 18">
            <a:extLst>
              <a:ext uri="{FF2B5EF4-FFF2-40B4-BE49-F238E27FC236}">
                <a16:creationId xmlns:a16="http://schemas.microsoft.com/office/drawing/2014/main" id="{70246252-50E3-4F8A-84C2-9AABBED3644F}"/>
              </a:ext>
            </a:extLst>
          </p:cNvPr>
          <p:cNvSpPr/>
          <p:nvPr/>
        </p:nvSpPr>
        <p:spPr>
          <a:xfrm>
            <a:off x="257000" y="2781347"/>
            <a:ext cx="11702389" cy="3108543"/>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培訓計畫中的</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減緩危害 </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：此部分為駕駛員以目前速度和橫向位置行駛，則而在穿越危險所花費的時間。</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該計劃告知參與者，在遇到潛在危險時，改變相對應的橫向位置，建議只進行</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秒的時間間隔</a:t>
            </a:r>
            <a:r>
              <a:rPr lang="fr-FR" altLang="zh-TW" sz="2800" b="1" dirty="0">
                <a:solidFill>
                  <a:prstClr val="black"/>
                </a:solidFill>
                <a:latin typeface="微軟正黑體" panose="020B0604030504040204" pitchFamily="34" charset="-120"/>
                <a:ea typeface="微軟正黑體" panose="020B0604030504040204" pitchFamily="34" charset="-120"/>
              </a:rPr>
              <a:t>(Ayres et al.,</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fr-FR" altLang="zh-TW" sz="2800" b="1" dirty="0">
                <a:solidFill>
                  <a:prstClr val="black"/>
                </a:solidFill>
                <a:latin typeface="微軟正黑體" panose="020B0604030504040204" pitchFamily="34" charset="-120"/>
                <a:ea typeface="微軟正黑體" panose="020B0604030504040204" pitchFamily="34" charset="-120"/>
              </a:rPr>
              <a:t>2001) </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這些場景模擬了一些</a:t>
            </a:r>
            <a:r>
              <a:rPr lang="en-US" altLang="zh-TW" sz="2800" b="1" dirty="0">
                <a:solidFill>
                  <a:prstClr val="black"/>
                </a:solidFill>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部分中的場景，要求參與者檢測潛在危險，並要求他們選擇最能減輕危害的方法</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種訓練場景</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83109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205945" y="1398997"/>
            <a:ext cx="11397404"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SAFE-T</a:t>
            </a:r>
            <a:r>
              <a:rPr lang="zh-TW" altLang="en-US" sz="2800" b="1" dirty="0">
                <a:solidFill>
                  <a:prstClr val="black"/>
                </a:solidFill>
                <a:latin typeface="微軟正黑體" panose="020B0604030504040204" pitchFamily="34" charset="-120"/>
                <a:ea typeface="微軟正黑體" panose="020B0604030504040204" pitchFamily="34" charset="-120"/>
              </a:rPr>
              <a:t>計畫</a:t>
            </a:r>
            <a:r>
              <a:rPr lang="en-US" altLang="zh-TW" sz="2800" b="1" dirty="0">
                <a:solidFill>
                  <a:prstClr val="black"/>
                </a:solidFill>
                <a:latin typeface="微軟正黑體" panose="020B0604030504040204" pitchFamily="34" charset="-120"/>
                <a:ea typeface="微軟正黑體" panose="020B0604030504040204" pitchFamily="34" charset="-120"/>
              </a:rPr>
              <a:t>(Hamid,</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2013)</a:t>
            </a:r>
            <a:r>
              <a:rPr lang="zh-TW" altLang="en-US" sz="2800" b="1" dirty="0">
                <a:solidFill>
                  <a:prstClr val="black"/>
                </a:solidFill>
                <a:latin typeface="微軟正黑體" panose="020B0604030504040204" pitchFamily="34" charset="-120"/>
                <a:ea typeface="微軟正黑體" panose="020B0604030504040204" pitchFamily="34" charset="-120"/>
              </a:rPr>
              <a:t>用於訓練三個認知能力：</a:t>
            </a:r>
            <a:r>
              <a:rPr lang="en-US" altLang="zh-TW" sz="2800" b="1" dirty="0">
                <a:solidFill>
                  <a:prstClr val="black"/>
                </a:solidFill>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該計畫透過桌上型電腦的</a:t>
            </a:r>
            <a:r>
              <a:rPr lang="en-US" altLang="zh-TW" sz="2800" b="1" dirty="0">
                <a:solidFill>
                  <a:prstClr val="black"/>
                </a:solidFill>
                <a:latin typeface="微軟正黑體" panose="020B0604030504040204" pitchFamily="34" charset="-120"/>
                <a:ea typeface="微軟正黑體" panose="020B0604030504040204" pitchFamily="34" charset="-120"/>
              </a:rPr>
              <a:t>PowerPoint</a:t>
            </a:r>
            <a:r>
              <a:rPr lang="zh-TW" altLang="en-US" sz="2800" b="1" dirty="0">
                <a:solidFill>
                  <a:prstClr val="black"/>
                </a:solidFill>
                <a:latin typeface="微軟正黑體" panose="020B0604030504040204" pitchFamily="34" charset="-120"/>
                <a:ea typeface="微軟正黑體" panose="020B0604030504040204" pitchFamily="34" charset="-120"/>
              </a:rPr>
              <a:t>執行</a:t>
            </a:r>
            <a:r>
              <a:rPr lang="en-US" altLang="zh-TW" sz="2800" b="1" dirty="0">
                <a:solidFill>
                  <a:prstClr val="black"/>
                </a:solidFill>
                <a:latin typeface="微軟正黑體" panose="020B0604030504040204" pitchFamily="34" charset="-120"/>
                <a:ea typeface="微軟正黑體" panose="020B0604030504040204" pitchFamily="34" charset="-120"/>
              </a:rPr>
              <a:t>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9" name="矩形 18">
            <a:extLst>
              <a:ext uri="{FF2B5EF4-FFF2-40B4-BE49-F238E27FC236}">
                <a16:creationId xmlns:a16="http://schemas.microsoft.com/office/drawing/2014/main" id="{70246252-50E3-4F8A-84C2-9AABBED3644F}"/>
              </a:ext>
            </a:extLst>
          </p:cNvPr>
          <p:cNvSpPr/>
          <p:nvPr/>
        </p:nvSpPr>
        <p:spPr>
          <a:xfrm>
            <a:off x="205945" y="2353104"/>
            <a:ext cx="11702389" cy="440120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培訓計畫中的</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注意力維持</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：當駕駛員從道路旁看一眼時，他們應將掃視保持在</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秒內，以將發生碰撞的風險降至最低</a:t>
            </a:r>
            <a:r>
              <a:rPr lang="da-DK" altLang="zh-TW" sz="2800" b="1" dirty="0">
                <a:solidFill>
                  <a:prstClr val="black"/>
                </a:solidFill>
                <a:latin typeface="微軟正黑體" panose="020B0604030504040204" pitchFamily="34" charset="-120"/>
                <a:ea typeface="微軟正黑體" panose="020B0604030504040204" pitchFamily="34" charset="-120"/>
              </a:rPr>
              <a:t>(e.g., Klauer et al., 2006)</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該計劃要求參與者記住目標街道名稱，並在地圖上找到哪條街道與目標街道相交。</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在訓練計劃開始時，參與者觀看前方道路時，若要觀看地圖，可點擊按鈕，地圖就會在螢幕中間顯示。</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若觀看地圖的時間超過</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秒，就會出現汽車喇叭聲。</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在完成</a:t>
            </a:r>
            <a:r>
              <a:rPr lang="en-US" altLang="zh-TW" sz="2800" b="1" dirty="0">
                <a:solidFill>
                  <a:prstClr val="black"/>
                </a:solidFill>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訓練後，參與者會被告知是否成功，若掃視地圖的時間都沒有超過</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秒，則表示成功。</a:t>
            </a:r>
          </a:p>
        </p:txBody>
      </p:sp>
    </p:spTree>
    <p:extLst>
      <p:ext uri="{BB962C8B-B14F-4D97-AF65-F5344CB8AC3E}">
        <p14:creationId xmlns:p14="http://schemas.microsoft.com/office/powerpoint/2010/main" val="4166926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489611" y="2265270"/>
            <a:ext cx="11397404"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安慰劑訓練計劃</a:t>
            </a:r>
          </a:p>
        </p:txBody>
      </p:sp>
      <p:sp>
        <p:nvSpPr>
          <p:cNvPr id="19" name="矩形 18">
            <a:extLst>
              <a:ext uri="{FF2B5EF4-FFF2-40B4-BE49-F238E27FC236}">
                <a16:creationId xmlns:a16="http://schemas.microsoft.com/office/drawing/2014/main" id="{70246252-50E3-4F8A-84C2-9AABBED3644F}"/>
              </a:ext>
            </a:extLst>
          </p:cNvPr>
          <p:cNvSpPr/>
          <p:nvPr/>
        </p:nvSpPr>
        <p:spPr>
          <a:xfrm>
            <a:off x="489611" y="2917205"/>
            <a:ext cx="11702389" cy="1384995"/>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提供基本的汽車維修資訊，包括如何更換輪胎和如何判斷輪胎壓力。</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對於</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個認知能力都沒有積極的訓練。</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平均為</a:t>
            </a:r>
            <a:r>
              <a:rPr lang="en-US" altLang="zh-TW" sz="2800" b="1" dirty="0">
                <a:solidFill>
                  <a:prstClr val="black"/>
                </a:solidFill>
                <a:latin typeface="微軟正黑體" panose="020B0604030504040204" pitchFamily="34" charset="-120"/>
                <a:ea typeface="微軟正黑體" panose="020B0604030504040204" pitchFamily="34" charset="-120"/>
              </a:rPr>
              <a:t>40</a:t>
            </a:r>
            <a:r>
              <a:rPr lang="zh-TW" altLang="en-US" sz="2800" b="1" dirty="0">
                <a:solidFill>
                  <a:prstClr val="black"/>
                </a:solidFill>
                <a:latin typeface="微軟正黑體" panose="020B0604030504040204" pitchFamily="34" charset="-120"/>
                <a:ea typeface="微軟正黑體" panose="020B0604030504040204" pitchFamily="34" charset="-120"/>
              </a:rPr>
              <a:t>分鐘的訓練。</a:t>
            </a:r>
          </a:p>
        </p:txBody>
      </p:sp>
    </p:spTree>
    <p:extLst>
      <p:ext uri="{BB962C8B-B14F-4D97-AF65-F5344CB8AC3E}">
        <p14:creationId xmlns:p14="http://schemas.microsoft.com/office/powerpoint/2010/main" val="2615982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257000" y="1740002"/>
            <a:ext cx="11935000"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每位參與者在訓練計畫</a:t>
            </a:r>
            <a:r>
              <a:rPr lang="en-US" altLang="zh-TW" sz="2800" b="1" dirty="0">
                <a:solidFill>
                  <a:prstClr val="black"/>
                </a:solidFill>
                <a:latin typeface="微軟正黑體" panose="020B0604030504040204" pitchFamily="34" charset="-120"/>
                <a:ea typeface="微軟正黑體" panose="020B0604030504040204" pitchFamily="34" charset="-120"/>
              </a:rPr>
              <a:t>(SAFE-T</a:t>
            </a:r>
            <a:r>
              <a:rPr lang="zh-TW" altLang="en-US" sz="2800" b="1" dirty="0">
                <a:solidFill>
                  <a:prstClr val="black"/>
                </a:solidFill>
                <a:latin typeface="微軟正黑體" panose="020B0604030504040204" pitchFamily="34" charset="-120"/>
                <a:ea typeface="微軟正黑體" panose="020B0604030504040204" pitchFamily="34" charset="-120"/>
              </a:rPr>
              <a:t>訓練或安慰劑訓練</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後，會立即完成一條包括危害預測、減緩危害和注意力維持能力的道路駕駛模擬器評估。</a:t>
            </a:r>
          </a:p>
        </p:txBody>
      </p:sp>
      <p:sp>
        <p:nvSpPr>
          <p:cNvPr id="19" name="矩形 18">
            <a:extLst>
              <a:ext uri="{FF2B5EF4-FFF2-40B4-BE49-F238E27FC236}">
                <a16:creationId xmlns:a16="http://schemas.microsoft.com/office/drawing/2014/main" id="{70246252-50E3-4F8A-84C2-9AABBED3644F}"/>
              </a:ext>
            </a:extLst>
          </p:cNvPr>
          <p:cNvSpPr/>
          <p:nvPr/>
        </p:nvSpPr>
        <p:spPr>
          <a:xfrm>
            <a:off x="315497" y="2736501"/>
            <a:ext cx="11716082" cy="1384995"/>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實驗中有</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個駕駛集，每個駕駛集都有不同順序的駕駛環境</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城市、公路、鄉村和住宅區</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，而每個駕駛環境都包含</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種駕駛能力測試</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危害預測、減緩危害和注意力維持能力</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833CCEEC-0364-4A4F-9C11-7DF59938EE01}"/>
              </a:ext>
            </a:extLst>
          </p:cNvPr>
          <p:cNvSpPr/>
          <p:nvPr/>
        </p:nvSpPr>
        <p:spPr>
          <a:xfrm>
            <a:off x="315497" y="4163888"/>
            <a:ext cx="6197923"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的劇本中，在接近開始注視區時，包含一個潛在危險</a:t>
            </a:r>
          </a:p>
        </p:txBody>
      </p:sp>
      <p:pic>
        <p:nvPicPr>
          <p:cNvPr id="2" name="圖片 1">
            <a:extLst>
              <a:ext uri="{FF2B5EF4-FFF2-40B4-BE49-F238E27FC236}">
                <a16:creationId xmlns:a16="http://schemas.microsoft.com/office/drawing/2014/main" id="{5FB70477-CC7E-407F-B979-07E75F1D7783}"/>
              </a:ext>
            </a:extLst>
          </p:cNvPr>
          <p:cNvPicPr>
            <a:picLocks noChangeAspect="1"/>
          </p:cNvPicPr>
          <p:nvPr/>
        </p:nvPicPr>
        <p:blipFill>
          <a:blip r:embed="rId3"/>
          <a:stretch>
            <a:fillRect/>
          </a:stretch>
        </p:blipFill>
        <p:spPr>
          <a:xfrm>
            <a:off x="6513420" y="3643173"/>
            <a:ext cx="5678580" cy="3214827"/>
          </a:xfrm>
          <a:prstGeom prst="rect">
            <a:avLst/>
          </a:prstGeom>
        </p:spPr>
      </p:pic>
    </p:spTree>
    <p:extLst>
      <p:ext uri="{BB962C8B-B14F-4D97-AF65-F5344CB8AC3E}">
        <p14:creationId xmlns:p14="http://schemas.microsoft.com/office/powerpoint/2010/main" val="1616061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F9E824E6-2937-400C-A902-62ED63BADF09}"/>
              </a:ext>
            </a:extLst>
          </p:cNvPr>
          <p:cNvGraphicFramePr>
            <a:graphicFrameLocks noGrp="1"/>
          </p:cNvGraphicFramePr>
          <p:nvPr>
            <p:extLst>
              <p:ext uri="{D42A27DB-BD31-4B8C-83A1-F6EECF244321}">
                <p14:modId xmlns:p14="http://schemas.microsoft.com/office/powerpoint/2010/main" val="1756880849"/>
              </p:ext>
            </p:extLst>
          </p:nvPr>
        </p:nvGraphicFramePr>
        <p:xfrm>
          <a:off x="169711" y="1740002"/>
          <a:ext cx="11852578" cy="3835650"/>
        </p:xfrm>
        <a:graphic>
          <a:graphicData uri="http://schemas.openxmlformats.org/drawingml/2006/table">
            <a:tbl>
              <a:tblPr>
                <a:tableStyleId>{5C22544A-7EE6-4342-B048-85BDC9FD1C3A}</a:tableStyleId>
              </a:tblPr>
              <a:tblGrid>
                <a:gridCol w="2795534">
                  <a:extLst>
                    <a:ext uri="{9D8B030D-6E8A-4147-A177-3AD203B41FA5}">
                      <a16:colId xmlns:a16="http://schemas.microsoft.com/office/drawing/2014/main" val="937357144"/>
                    </a:ext>
                  </a:extLst>
                </a:gridCol>
                <a:gridCol w="9057044">
                  <a:extLst>
                    <a:ext uri="{9D8B030D-6E8A-4147-A177-3AD203B41FA5}">
                      <a16:colId xmlns:a16="http://schemas.microsoft.com/office/drawing/2014/main" val="2840781159"/>
                    </a:ext>
                  </a:extLst>
                </a:gridCol>
              </a:tblGrid>
              <a:tr h="505710">
                <a:tc>
                  <a:txBody>
                    <a:bodyPr/>
                    <a:lstStyle/>
                    <a:p>
                      <a:pPr algn="ctr" fontAlgn="ctr"/>
                      <a:r>
                        <a:rPr lang="en-US" sz="2400" b="1" u="none" strike="noStrike" dirty="0">
                          <a:effectLst/>
                          <a:latin typeface="微軟正黑體" panose="020B0604030504040204" pitchFamily="34" charset="-120"/>
                          <a:ea typeface="微軟正黑體" panose="020B0604030504040204" pitchFamily="34" charset="-120"/>
                        </a:rPr>
                        <a:t>HA Scenario</a:t>
                      </a:r>
                      <a:endParaRPr lang="en-US" sz="24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2400" b="1" u="none" strike="noStrike" dirty="0">
                          <a:effectLst/>
                          <a:latin typeface="微軟正黑體" panose="020B0604030504040204" pitchFamily="34" charset="-120"/>
                          <a:ea typeface="微軟正黑體" panose="020B0604030504040204" pitchFamily="34" charset="-120"/>
                        </a:rPr>
                        <a:t>Description</a:t>
                      </a:r>
                      <a:endParaRPr lang="en-US" sz="24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44775272"/>
                  </a:ext>
                </a:extLst>
              </a:tr>
              <a:tr h="505710">
                <a:tc>
                  <a:txBody>
                    <a:bodyPr/>
                    <a:lstStyle/>
                    <a:p>
                      <a:pPr algn="l" fontAlgn="ctr"/>
                      <a:r>
                        <a:rPr lang="zh-TW" altLang="en-US" sz="2400" b="1" u="none" strike="noStrike">
                          <a:effectLst/>
                          <a:latin typeface="微軟正黑體" panose="020B0604030504040204" pitchFamily="34" charset="-120"/>
                          <a:ea typeface="微軟正黑體" panose="020B0604030504040204" pitchFamily="34" charset="-120"/>
                        </a:rPr>
                        <a:t>卡車和斑馬線</a:t>
                      </a:r>
                      <a:r>
                        <a:rPr lang="en-US" altLang="zh-TW" sz="2400" b="1" u="none" strike="noStrike">
                          <a:effectLst/>
                          <a:latin typeface="微軟正黑體" panose="020B0604030504040204" pitchFamily="34" charset="-120"/>
                          <a:ea typeface="微軟正黑體" panose="020B0604030504040204" pitchFamily="34" charset="-120"/>
                        </a:rPr>
                        <a:t>(</a:t>
                      </a:r>
                      <a:r>
                        <a:rPr lang="zh-TW" altLang="en-US" sz="2400" b="1" u="none" strike="noStrike">
                          <a:effectLst/>
                          <a:latin typeface="微軟正黑體" panose="020B0604030504040204" pitchFamily="34" charset="-120"/>
                          <a:ea typeface="微軟正黑體" panose="020B0604030504040204" pitchFamily="34" charset="-120"/>
                        </a:rPr>
                        <a:t>城市</a:t>
                      </a:r>
                      <a:r>
                        <a:rPr lang="en-US" altLang="zh-TW" sz="2400" b="1" u="none" strike="noStrike">
                          <a:effectLst/>
                          <a:latin typeface="微軟正黑體" panose="020B0604030504040204" pitchFamily="34" charset="-120"/>
                          <a:ea typeface="微軟正黑體" panose="020B0604030504040204" pitchFamily="34" charset="-120"/>
                        </a:rPr>
                        <a:t>)</a:t>
                      </a:r>
                      <a:endParaRPr lang="en-US" altLang="zh-TW" sz="2400" b="1"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2400" b="1" u="none" strike="noStrike">
                          <a:effectLst/>
                          <a:latin typeface="微軟正黑體" panose="020B0604030504040204" pitchFamily="34" charset="-120"/>
                          <a:ea typeface="微軟正黑體" panose="020B0604030504040204" pitchFamily="34" charset="-120"/>
                        </a:rPr>
                        <a:t>參與者接近斑馬線時，應尋找可能被卡車遮擋住的斑馬線上是否有潛在危險出現</a:t>
                      </a:r>
                      <a:r>
                        <a:rPr lang="en-US" altLang="zh-TW" sz="2400" b="1" u="none" strike="noStrike">
                          <a:effectLst/>
                          <a:latin typeface="微軟正黑體" panose="020B0604030504040204" pitchFamily="34" charset="-120"/>
                          <a:ea typeface="微軟正黑體" panose="020B0604030504040204" pitchFamily="34" charset="-120"/>
                        </a:rPr>
                        <a:t>(</a:t>
                      </a:r>
                      <a:r>
                        <a:rPr lang="zh-TW" altLang="en-US" sz="2400" b="1" u="none" strike="noStrike">
                          <a:effectLst/>
                          <a:latin typeface="微軟正黑體" panose="020B0604030504040204" pitchFamily="34" charset="-120"/>
                          <a:ea typeface="微軟正黑體" panose="020B0604030504040204" pitchFamily="34" charset="-120"/>
                        </a:rPr>
                        <a:t>例如，行人</a:t>
                      </a:r>
                      <a:r>
                        <a:rPr lang="en-US" altLang="zh-TW" sz="2400" b="1" u="none" strike="noStrike">
                          <a:effectLst/>
                          <a:latin typeface="微軟正黑體" panose="020B0604030504040204" pitchFamily="34" charset="-120"/>
                          <a:ea typeface="微軟正黑體" panose="020B0604030504040204" pitchFamily="34" charset="-120"/>
                        </a:rPr>
                        <a:t>)</a:t>
                      </a:r>
                      <a:r>
                        <a:rPr lang="zh-TW" altLang="en-US" sz="2400" b="1" u="none" strike="noStrike">
                          <a:effectLst/>
                          <a:latin typeface="微軟正黑體" panose="020B0604030504040204" pitchFamily="34" charset="-120"/>
                          <a:ea typeface="微軟正黑體" panose="020B0604030504040204" pitchFamily="34" charset="-120"/>
                        </a:rPr>
                        <a:t>，</a:t>
                      </a:r>
                      <a:endParaRPr lang="zh-TW" altLang="en-US" sz="2400" b="1"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6481013"/>
                  </a:ext>
                </a:extLst>
              </a:tr>
              <a:tr h="905680">
                <a:tc>
                  <a:txBody>
                    <a:bodyPr/>
                    <a:lstStyle/>
                    <a:p>
                      <a:pPr algn="l" fontAlgn="ctr"/>
                      <a:r>
                        <a:rPr lang="zh-TW" altLang="en-US" sz="2400" b="1" u="none" strike="noStrike" dirty="0">
                          <a:effectLst/>
                          <a:latin typeface="微軟正黑體" panose="020B0604030504040204" pitchFamily="34" charset="-120"/>
                          <a:ea typeface="微軟正黑體" panose="020B0604030504040204" pitchFamily="34" charset="-120"/>
                        </a:rPr>
                        <a:t>相鄰的卡車和十字路口</a:t>
                      </a:r>
                      <a:r>
                        <a:rPr lang="en-US" altLang="zh-TW" sz="2400" b="1" u="none" strike="noStrike" dirty="0">
                          <a:effectLst/>
                          <a:latin typeface="微軟正黑體" panose="020B0604030504040204" pitchFamily="34" charset="-120"/>
                          <a:ea typeface="微軟正黑體" panose="020B0604030504040204" pitchFamily="34" charset="-120"/>
                        </a:rPr>
                        <a:t>(</a:t>
                      </a:r>
                      <a:r>
                        <a:rPr lang="zh-TW" altLang="en-US" sz="2400" b="1" u="none" strike="noStrike" dirty="0">
                          <a:effectLst/>
                          <a:latin typeface="微軟正黑體" panose="020B0604030504040204" pitchFamily="34" charset="-120"/>
                          <a:ea typeface="微軟正黑體" panose="020B0604030504040204" pitchFamily="34" charset="-120"/>
                        </a:rPr>
                        <a:t>鄉村</a:t>
                      </a:r>
                      <a:r>
                        <a:rPr lang="en-US" altLang="zh-TW" sz="2400" b="1" u="none" strike="noStrike" dirty="0">
                          <a:effectLst/>
                          <a:latin typeface="微軟正黑體" panose="020B0604030504040204" pitchFamily="34" charset="-120"/>
                          <a:ea typeface="微軟正黑體" panose="020B0604030504040204" pitchFamily="34" charset="-120"/>
                        </a:rPr>
                        <a:t>)</a:t>
                      </a:r>
                      <a:endParaRPr lang="en-US" altLang="zh-TW" sz="24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2400" b="1" u="none" strike="noStrike">
                          <a:effectLst/>
                          <a:latin typeface="微軟正黑體" panose="020B0604030504040204" pitchFamily="34" charset="-120"/>
                          <a:ea typeface="微軟正黑體" panose="020B0604030504040204" pitchFamily="34" charset="-120"/>
                        </a:rPr>
                        <a:t>參與者在主幹道的右側行駛</a:t>
                      </a:r>
                      <a:r>
                        <a:rPr lang="en-US" altLang="zh-TW" sz="2400" b="1" u="none" strike="noStrike">
                          <a:effectLst/>
                          <a:latin typeface="微軟正黑體" panose="020B0604030504040204" pitchFamily="34" charset="-120"/>
                          <a:ea typeface="微軟正黑體" panose="020B0604030504040204" pitchFamily="34" charset="-120"/>
                        </a:rPr>
                        <a:t>(4</a:t>
                      </a:r>
                      <a:r>
                        <a:rPr lang="zh-TW" altLang="en-US" sz="2400" b="1" u="none" strike="noStrike">
                          <a:effectLst/>
                          <a:latin typeface="微軟正黑體" panose="020B0604030504040204" pitchFamily="34" charset="-120"/>
                          <a:ea typeface="微軟正黑體" panose="020B0604030504040204" pitchFamily="34" charset="-120"/>
                        </a:rPr>
                        <a:t>線道，每個方向</a:t>
                      </a:r>
                      <a:r>
                        <a:rPr lang="en-US" altLang="zh-TW" sz="2400" b="1" u="none" strike="noStrike">
                          <a:effectLst/>
                          <a:latin typeface="微軟正黑體" panose="020B0604030504040204" pitchFamily="34" charset="-120"/>
                          <a:ea typeface="微軟正黑體" panose="020B0604030504040204" pitchFamily="34" charset="-120"/>
                        </a:rPr>
                        <a:t>2</a:t>
                      </a:r>
                      <a:r>
                        <a:rPr lang="zh-TW" altLang="en-US" sz="2400" b="1" u="none" strike="noStrike">
                          <a:effectLst/>
                          <a:latin typeface="微軟正黑體" panose="020B0604030504040204" pitchFamily="34" charset="-120"/>
                          <a:ea typeface="微軟正黑體" panose="020B0604030504040204" pitchFamily="34" charset="-120"/>
                        </a:rPr>
                        <a:t>線道</a:t>
                      </a:r>
                      <a:r>
                        <a:rPr lang="en-US" altLang="zh-TW" sz="2400" b="1" u="none" strike="noStrike">
                          <a:effectLst/>
                          <a:latin typeface="微軟正黑體" panose="020B0604030504040204" pitchFamily="34" charset="-120"/>
                          <a:ea typeface="微軟正黑體" panose="020B0604030504040204" pitchFamily="34" charset="-120"/>
                        </a:rPr>
                        <a:t>)</a:t>
                      </a:r>
                      <a:r>
                        <a:rPr lang="zh-TW" altLang="en-US" sz="2400" b="1" u="none" strike="noStrike">
                          <a:effectLst/>
                          <a:latin typeface="微軟正黑體" panose="020B0604030504040204" pitchFamily="34" charset="-120"/>
                          <a:ea typeface="微軟正黑體" panose="020B0604030504040204" pitchFamily="34" charset="-120"/>
                        </a:rPr>
                        <a:t>，左右兩旁都有街道，在經過十字路口時，應查看對向道被左轉卡車遮擋住的潛在危險。</a:t>
                      </a:r>
                      <a:endParaRPr lang="zh-TW" altLang="en-US" sz="2400" b="1"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493574"/>
                  </a:ext>
                </a:extLst>
              </a:tr>
              <a:tr h="505710">
                <a:tc>
                  <a:txBody>
                    <a:bodyPr/>
                    <a:lstStyle/>
                    <a:p>
                      <a:pPr algn="l" fontAlgn="ctr"/>
                      <a:r>
                        <a:rPr lang="en-US" altLang="zh-TW" sz="2400" b="1" u="none" strike="noStrike">
                          <a:effectLst/>
                          <a:latin typeface="微軟正黑體" panose="020B0604030504040204" pitchFamily="34" charset="-120"/>
                          <a:ea typeface="微軟正黑體" panose="020B0604030504040204" pitchFamily="34" charset="-120"/>
                        </a:rPr>
                        <a:t>(</a:t>
                      </a:r>
                      <a:r>
                        <a:rPr lang="zh-TW" altLang="en-US" sz="2400" b="1" u="none" strike="noStrike">
                          <a:effectLst/>
                          <a:latin typeface="微軟正黑體" panose="020B0604030504040204" pitchFamily="34" charset="-120"/>
                          <a:ea typeface="微軟正黑體" panose="020B0604030504040204" pitchFamily="34" charset="-120"/>
                        </a:rPr>
                        <a:t>住宅區</a:t>
                      </a:r>
                      <a:r>
                        <a:rPr lang="en-US" altLang="zh-TW" sz="2400" b="1" u="none" strike="noStrike">
                          <a:effectLst/>
                          <a:latin typeface="微軟正黑體" panose="020B0604030504040204" pitchFamily="34" charset="-120"/>
                          <a:ea typeface="微軟正黑體" panose="020B0604030504040204" pitchFamily="34" charset="-120"/>
                        </a:rPr>
                        <a:t>)</a:t>
                      </a:r>
                      <a:endParaRPr lang="en-US" altLang="zh-TW" sz="2400" b="1"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2400" b="1" u="none" strike="noStrike">
                          <a:effectLst/>
                          <a:latin typeface="微軟正黑體" panose="020B0604030504040204" pitchFamily="34" charset="-120"/>
                          <a:ea typeface="微軟正黑體" panose="020B0604030504040204" pitchFamily="34" charset="-120"/>
                        </a:rPr>
                        <a:t>參與者接近十字路口的停止號誌，停下來後，應尋找在右側人行道被樹籬遮擋住的潛在危險</a:t>
                      </a:r>
                      <a:endParaRPr lang="zh-TW" altLang="en-US" sz="2400" b="1"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2891570"/>
                  </a:ext>
                </a:extLst>
              </a:tr>
              <a:tr h="505710">
                <a:tc>
                  <a:txBody>
                    <a:bodyPr/>
                    <a:lstStyle/>
                    <a:p>
                      <a:pPr algn="l" fontAlgn="ctr"/>
                      <a:r>
                        <a:rPr lang="zh-TW" altLang="en-US" sz="2400" b="1" u="none" strike="noStrike">
                          <a:effectLst/>
                          <a:latin typeface="微軟正黑體" panose="020B0604030504040204" pitchFamily="34" charset="-120"/>
                          <a:ea typeface="微軟正黑體" panose="020B0604030504040204" pitchFamily="34" charset="-120"/>
                        </a:rPr>
                        <a:t>多車道的十字路口</a:t>
                      </a:r>
                      <a:r>
                        <a:rPr lang="en-US" altLang="zh-TW" sz="2400" b="1" u="none" strike="noStrike">
                          <a:effectLst/>
                          <a:latin typeface="微軟正黑體" panose="020B0604030504040204" pitchFamily="34" charset="-120"/>
                          <a:ea typeface="微軟正黑體" panose="020B0604030504040204" pitchFamily="34" charset="-120"/>
                        </a:rPr>
                        <a:t>(</a:t>
                      </a:r>
                      <a:r>
                        <a:rPr lang="zh-TW" altLang="en-US" sz="2400" b="1" u="none" strike="noStrike">
                          <a:effectLst/>
                          <a:latin typeface="微軟正黑體" panose="020B0604030504040204" pitchFamily="34" charset="-120"/>
                          <a:ea typeface="微軟正黑體" panose="020B0604030504040204" pitchFamily="34" charset="-120"/>
                        </a:rPr>
                        <a:t>公路</a:t>
                      </a:r>
                      <a:r>
                        <a:rPr lang="en-US" altLang="zh-TW" sz="2400" b="1" u="none" strike="noStrike">
                          <a:effectLst/>
                          <a:latin typeface="微軟正黑體" panose="020B0604030504040204" pitchFamily="34" charset="-120"/>
                          <a:ea typeface="微軟正黑體" panose="020B0604030504040204" pitchFamily="34" charset="-120"/>
                        </a:rPr>
                        <a:t>)</a:t>
                      </a:r>
                      <a:endParaRPr lang="en-US" altLang="zh-TW" sz="2400" b="1"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2400" b="1" u="none" strike="noStrike" dirty="0">
                          <a:effectLst/>
                          <a:latin typeface="微軟正黑體" panose="020B0604030504040204" pitchFamily="34" charset="-120"/>
                          <a:ea typeface="微軟正黑體" panose="020B0604030504040204" pitchFamily="34" charset="-120"/>
                        </a:rPr>
                        <a:t>當通過十字路口的紅綠燈時，參與者應尋找可能被從左車道向右行駛的巴士遮擋住的潛在危險。</a:t>
                      </a:r>
                      <a:endParaRPr lang="zh-TW" altLang="en-US" sz="24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6249035"/>
                  </a:ext>
                </a:extLst>
              </a:tr>
            </a:tbl>
          </a:graphicData>
        </a:graphic>
      </p:graphicFrame>
    </p:spTree>
    <p:extLst>
      <p:ext uri="{BB962C8B-B14F-4D97-AF65-F5344CB8AC3E}">
        <p14:creationId xmlns:p14="http://schemas.microsoft.com/office/powerpoint/2010/main" val="1049273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F9E824E6-2937-400C-A902-62ED63BADF09}"/>
              </a:ext>
            </a:extLst>
          </p:cNvPr>
          <p:cNvGraphicFramePr>
            <a:graphicFrameLocks noGrp="1"/>
          </p:cNvGraphicFramePr>
          <p:nvPr>
            <p:extLst>
              <p:ext uri="{D42A27DB-BD31-4B8C-83A1-F6EECF244321}">
                <p14:modId xmlns:p14="http://schemas.microsoft.com/office/powerpoint/2010/main" val="686383552"/>
              </p:ext>
            </p:extLst>
          </p:nvPr>
        </p:nvGraphicFramePr>
        <p:xfrm>
          <a:off x="-4386" y="1511175"/>
          <a:ext cx="12026676" cy="5097565"/>
        </p:xfrm>
        <a:graphic>
          <a:graphicData uri="http://schemas.openxmlformats.org/drawingml/2006/table">
            <a:tbl>
              <a:tblPr>
                <a:tableStyleId>{5C22544A-7EE6-4342-B048-85BDC9FD1C3A}</a:tableStyleId>
              </a:tblPr>
              <a:tblGrid>
                <a:gridCol w="2824315">
                  <a:extLst>
                    <a:ext uri="{9D8B030D-6E8A-4147-A177-3AD203B41FA5}">
                      <a16:colId xmlns:a16="http://schemas.microsoft.com/office/drawing/2014/main" val="937357144"/>
                    </a:ext>
                  </a:extLst>
                </a:gridCol>
                <a:gridCol w="9202361">
                  <a:extLst>
                    <a:ext uri="{9D8B030D-6E8A-4147-A177-3AD203B41FA5}">
                      <a16:colId xmlns:a16="http://schemas.microsoft.com/office/drawing/2014/main" val="2840781159"/>
                    </a:ext>
                  </a:extLst>
                </a:gridCol>
              </a:tblGrid>
              <a:tr h="505710">
                <a:tc>
                  <a:txBody>
                    <a:bodyPr/>
                    <a:lstStyle/>
                    <a:p>
                      <a:pPr marL="0" algn="ctr" defTabSz="914400" rtl="0" eaLnBrk="1" fontAlgn="ctr" latinLnBrk="0" hangingPunct="1"/>
                      <a:r>
                        <a:rPr 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HM Scenario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sz="2400" b="1" u="none" strike="noStrike" kern="1200">
                          <a:solidFill>
                            <a:schemeClr val="dk1"/>
                          </a:solidFill>
                          <a:effectLst/>
                          <a:latin typeface="微軟正黑體" panose="020B0604030504040204" pitchFamily="34" charset="-120"/>
                          <a:ea typeface="微軟正黑體" panose="020B0604030504040204" pitchFamily="34" charset="-120"/>
                          <a:cs typeface="+mn-cs"/>
                        </a:rPr>
                        <a:t>Description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44775272"/>
                  </a:ext>
                </a:extLst>
              </a:tr>
              <a:tr h="505710">
                <a:tc>
                  <a:txBody>
                    <a:bodyPr/>
                    <a:lstStyle/>
                    <a:p>
                      <a:pPr marL="0" algn="l" defTabSz="914400" rtl="0" eaLnBrk="1" fontAlgn="ctr" latinLnBrk="0" hangingPunct="1"/>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停車道</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公路</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駕駛員行駛在兩條道路的右側，有一輛汽車從右側的停車道開出來，然後提供一個警示，告知正在接近此停車區域的駕駛員。</a:t>
                      </a:r>
                      <a:b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br>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當駕駛員接近停車道時，停車道中的一輛車</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危險指示者</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啟動左轉燈</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閃爍</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6481013"/>
                  </a:ext>
                </a:extLst>
              </a:tr>
              <a:tr h="905680">
                <a:tc>
                  <a:txBody>
                    <a:bodyPr/>
                    <a:lstStyle/>
                    <a:p>
                      <a:pPr marL="0" algn="l" defTabSz="914400" rtl="0" eaLnBrk="1" fontAlgn="ctr" latinLnBrk="0" hangingPunct="1"/>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巴士和自行車</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城市</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巴士在駕駛員前方的公車站牌停下來，且自行車者從駕駛者前方騎接近巴士的後方。</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493574"/>
                  </a:ext>
                </a:extLst>
              </a:tr>
              <a:tr h="505710">
                <a:tc>
                  <a:txBody>
                    <a:bodyPr/>
                    <a:lstStyle/>
                    <a:p>
                      <a:pPr marL="0" algn="l" defTabSz="914400" rtl="0" eaLnBrk="1" fontAlgn="ctr" latinLnBrk="0" hangingPunct="1"/>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修路的對向車道</a:t>
                      </a:r>
                      <a:endPar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p>
                      <a:pPr marL="0" algn="l" defTabSz="914400" rtl="0" eaLnBrk="1" fontAlgn="ctr" latinLnBrk="0" hangingPunct="1"/>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鄉村</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前方有一個工作區的交通標誌，提示駕駛員在對向的車道上有一個工作區。在對向車道上，有一個正在接近該工地的車輛，他稍微朝向駕駛員所行駛的道路中間，已試圖繞過該工地。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2891570"/>
                  </a:ext>
                </a:extLst>
              </a:tr>
              <a:tr h="505710">
                <a:tc>
                  <a:txBody>
                    <a:bodyPr/>
                    <a:lstStyle/>
                    <a:p>
                      <a:pPr marL="0" algn="l" defTabSz="914400" rtl="0" eaLnBrk="1" fontAlgn="ctr" latinLnBrk="0" hangingPunct="1"/>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左轉的行人</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住宅區</a:t>
                      </a:r>
                      <a:r>
                        <a:rPr lang="en-US" altLang="zh-TW"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r>
                        <a:rPr lang="zh-TW" altLang="en-US" sz="24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人行道旁有一個停止號誌，駕駛員要在十字路口處左轉，而有兩位行人站在人行道的對角上聊天，當駕駛員通過停止線時，行人也跟著開始移動。</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6249035"/>
                  </a:ext>
                </a:extLst>
              </a:tr>
            </a:tbl>
          </a:graphicData>
        </a:graphic>
      </p:graphicFrame>
    </p:spTree>
    <p:extLst>
      <p:ext uri="{BB962C8B-B14F-4D97-AF65-F5344CB8AC3E}">
        <p14:creationId xmlns:p14="http://schemas.microsoft.com/office/powerpoint/2010/main" val="3525512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 -</a:t>
            </a:r>
            <a:r>
              <a:rPr lang="zh-TW" altLang="en-US" sz="4800" dirty="0">
                <a:solidFill>
                  <a:prstClr val="black"/>
                </a:solidFill>
                <a:latin typeface="微軟正黑體" panose="020B0604030504040204" pitchFamily="34" charset="-120"/>
                <a:ea typeface="微軟正黑體" panose="020B0604030504040204" pitchFamily="34" charset="-120"/>
              </a:rPr>
              <a:t> 持續危害感知中的努力性</a:t>
            </a:r>
          </a:p>
        </p:txBody>
      </p:sp>
      <p:sp>
        <p:nvSpPr>
          <p:cNvPr id="18" name="矩形 17"/>
          <p:cNvSpPr/>
          <p:nvPr/>
        </p:nvSpPr>
        <p:spPr>
          <a:xfrm>
            <a:off x="315497" y="2095808"/>
            <a:ext cx="10746513" cy="3108543"/>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AM</a:t>
            </a:r>
            <a:r>
              <a:rPr lang="zh-TW" altLang="en-US" sz="2800" b="1" dirty="0">
                <a:latin typeface="微軟正黑體" panose="020B0604030504040204" pitchFamily="34" charset="-120"/>
                <a:ea typeface="微軟正黑體" panose="020B0604030504040204" pitchFamily="34" charset="-120"/>
              </a:rPr>
              <a:t>場景由</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條直行的車道組成，無根車事件，也無任何交通危害。</a:t>
            </a:r>
            <a:endParaRPr lang="en-US" altLang="zh-TW" sz="2800" b="1" dirty="0">
              <a:latin typeface="微軟正黑體" panose="020B0604030504040204" pitchFamily="34" charset="-120"/>
              <a:ea typeface="微軟正黑體" panose="020B0604030504040204" pitchFamily="34" charset="-120"/>
            </a:endParaRPr>
          </a:p>
          <a:p>
            <a:r>
              <a:rPr lang="zh-TW" altLang="en-US" sz="2800" b="1" dirty="0">
                <a:latin typeface="微軟正黑體" panose="020B0604030504040204" pitchFamily="34" charset="-120"/>
                <a:ea typeface="微軟正黑體" panose="020B0604030504040204" pitchFamily="34" charset="-120"/>
              </a:rPr>
              <a:t>要求參與者執行四個不同的任務：</a:t>
            </a:r>
            <a:endParaRPr lang="en-US" altLang="zh-TW" sz="2800" b="1" dirty="0">
              <a:latin typeface="微軟正黑體" panose="020B0604030504040204" pitchFamily="34" charset="-120"/>
              <a:ea typeface="微軟正黑體" panose="020B0604030504040204" pitchFamily="34" charset="-120"/>
            </a:endParaRPr>
          </a:p>
          <a:p>
            <a:pPr marL="514350" indent="-514350">
              <a:buAutoNum type="arabicPeriod"/>
            </a:pPr>
            <a:r>
              <a:rPr lang="zh-TW" altLang="en-US" sz="2800" b="1" dirty="0">
                <a:latin typeface="微軟正黑體" panose="020B0604030504040204" pitchFamily="34" charset="-120"/>
                <a:ea typeface="微軟正黑體" panose="020B0604030504040204" pitchFamily="34" charset="-120"/>
              </a:rPr>
              <a:t>尋找</a:t>
            </a:r>
            <a:r>
              <a:rPr lang="en-US" altLang="zh-TW" sz="2800" b="1" dirty="0">
                <a:latin typeface="微軟正黑體" panose="020B0604030504040204" pitchFamily="34" charset="-120"/>
                <a:ea typeface="微軟正黑體" panose="020B0604030504040204" pitchFamily="34" charset="-120"/>
              </a:rPr>
              <a:t>CD</a:t>
            </a:r>
          </a:p>
          <a:p>
            <a:pPr marL="514350" indent="-514350">
              <a:buAutoNum type="arabicPeriod"/>
            </a:pPr>
            <a:r>
              <a:rPr lang="zh-TW" altLang="en-US" sz="2800" b="1" dirty="0">
                <a:latin typeface="微軟正黑體" panose="020B0604030504040204" pitchFamily="34" charset="-120"/>
                <a:ea typeface="微軟正黑體" panose="020B0604030504040204" pitchFamily="34" charset="-120"/>
              </a:rPr>
              <a:t>拿取零錢</a:t>
            </a:r>
            <a:endParaRPr lang="en-US" altLang="zh-TW" sz="2800" b="1" dirty="0">
              <a:latin typeface="微軟正黑體" panose="020B0604030504040204" pitchFamily="34" charset="-120"/>
              <a:ea typeface="微軟正黑體" panose="020B0604030504040204" pitchFamily="34" charset="-120"/>
            </a:endParaRPr>
          </a:p>
          <a:p>
            <a:pPr marL="514350" indent="-514350">
              <a:buAutoNum type="arabicPeriod"/>
            </a:pPr>
            <a:r>
              <a:rPr lang="zh-TW" altLang="en-US" sz="2800" b="1" dirty="0">
                <a:latin typeface="微軟正黑體" panose="020B0604030504040204" pitchFamily="34" charset="-120"/>
                <a:ea typeface="微軟正黑體" panose="020B0604030504040204" pitchFamily="34" charset="-120"/>
              </a:rPr>
              <a:t>撥打電話</a:t>
            </a:r>
            <a:endParaRPr lang="en-US" altLang="zh-TW" sz="2800" b="1" dirty="0">
              <a:latin typeface="微軟正黑體" panose="020B0604030504040204" pitchFamily="34" charset="-120"/>
              <a:ea typeface="微軟正黑體" panose="020B0604030504040204" pitchFamily="34" charset="-120"/>
            </a:endParaRPr>
          </a:p>
          <a:p>
            <a:pPr marL="514350" indent="-514350">
              <a:buAutoNum type="arabicPeriod"/>
            </a:pPr>
            <a:r>
              <a:rPr lang="zh-TW" altLang="en-US" sz="2800" b="1" dirty="0">
                <a:latin typeface="微軟正黑體" panose="020B0604030504040204" pitchFamily="34" charset="-120"/>
                <a:ea typeface="微軟正黑體" panose="020B0604030504040204" pitchFamily="34" charset="-120"/>
              </a:rPr>
              <a:t>定位街道</a:t>
            </a:r>
            <a:endParaRPr lang="en-US" altLang="zh-TW" sz="2800" b="1" dirty="0">
              <a:latin typeface="微軟正黑體" panose="020B0604030504040204" pitchFamily="34" charset="-120"/>
              <a:ea typeface="微軟正黑體" panose="020B0604030504040204" pitchFamily="34" charset="-120"/>
            </a:endParaRPr>
          </a:p>
          <a:p>
            <a:r>
              <a:rPr lang="zh-TW" altLang="en-US" sz="2800" b="1" dirty="0">
                <a:latin typeface="微軟正黑體" panose="020B0604030504040204" pitchFamily="34" charset="-120"/>
                <a:ea typeface="微軟正黑體" panose="020B0604030504040204" pitchFamily="34" charset="-120"/>
              </a:rPr>
              <a:t>利用聽覺指示參與者任務的開始和結束</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總共</a:t>
            </a:r>
            <a:r>
              <a:rPr lang="en-US" altLang="zh-TW" sz="2800" b="1" dirty="0">
                <a:latin typeface="微軟正黑體" panose="020B0604030504040204" pitchFamily="34" charset="-120"/>
                <a:ea typeface="微軟正黑體" panose="020B0604030504040204" pitchFamily="34" charset="-120"/>
              </a:rPr>
              <a:t>15sec)</a:t>
            </a:r>
          </a:p>
        </p:txBody>
      </p:sp>
      <p:sp>
        <p:nvSpPr>
          <p:cNvPr id="20" name="矩形 19">
            <a:extLst>
              <a:ext uri="{FF2B5EF4-FFF2-40B4-BE49-F238E27FC236}">
                <a16:creationId xmlns:a16="http://schemas.microsoft.com/office/drawing/2014/main" id="{96932837-036F-43EC-9021-A1AE5D3DCA72}"/>
              </a:ext>
            </a:extLst>
          </p:cNvPr>
          <p:cNvSpPr/>
          <p:nvPr/>
        </p:nvSpPr>
        <p:spPr>
          <a:xfrm>
            <a:off x="476103" y="4652531"/>
            <a:ext cx="11397404" cy="523220"/>
          </a:xfrm>
          <a:prstGeom prst="rect">
            <a:avLst/>
          </a:prstGeom>
        </p:spPr>
        <p:txBody>
          <a:bodyPr wrap="square">
            <a:spAutoFit/>
          </a:bodyPr>
          <a:lstStyle/>
          <a:p>
            <a:pPr marL="457200" lvl="0" indent="-457200">
              <a:buFont typeface="Arial" panose="020B0604020202020204" pitchFamily="34" charset="0"/>
              <a:buChar char="•"/>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70605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81C65050-CC31-4773-8A74-76EFA8EB12A8}"/>
              </a:ext>
            </a:extLst>
          </p:cNvPr>
          <p:cNvSpPr/>
          <p:nvPr/>
        </p:nvSpPr>
        <p:spPr>
          <a:xfrm>
            <a:off x="205945" y="1483201"/>
            <a:ext cx="1756669" cy="523220"/>
          </a:xfrm>
          <a:prstGeom prst="rect">
            <a:avLst/>
          </a:prstGeom>
          <a:ln w="38100"/>
        </p:spPr>
        <p:style>
          <a:lnRef idx="2">
            <a:schemeClr val="accent2"/>
          </a:lnRef>
          <a:fillRef idx="1">
            <a:schemeClr val="lt1"/>
          </a:fillRef>
          <a:effectRef idx="0">
            <a:schemeClr val="accent2"/>
          </a:effectRef>
          <a:fontRef idx="minor">
            <a:schemeClr val="dk1"/>
          </a:fontRef>
        </p:style>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實驗流程</a:t>
            </a:r>
            <a:endParaRPr lang="en-US" altLang="zh-TW" sz="2800" b="1" dirty="0">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47378D91-9967-4353-87FD-F8A6489C4639}"/>
              </a:ext>
            </a:extLst>
          </p:cNvPr>
          <p:cNvSpPr/>
          <p:nvPr/>
        </p:nvSpPr>
        <p:spPr>
          <a:xfrm>
            <a:off x="397298" y="2748857"/>
            <a:ext cx="11397404" cy="1384995"/>
          </a:xfrm>
          <a:prstGeom prst="rect">
            <a:avLst/>
          </a:prstGeom>
        </p:spPr>
        <p:txBody>
          <a:bodyPr wrap="square">
            <a:spAutoFit/>
          </a:bodyPr>
          <a:lstStyle/>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參與者隨機分配所需進行的訓練</a:t>
            </a:r>
            <a:r>
              <a:rPr lang="en-US" altLang="zh-TW" sz="2800" b="1" dirty="0">
                <a:solidFill>
                  <a:prstClr val="black"/>
                </a:solidFill>
                <a:latin typeface="微軟正黑體" panose="020B0604030504040204" pitchFamily="34" charset="-120"/>
                <a:ea typeface="微軟正黑體" panose="020B0604030504040204" pitchFamily="34" charset="-120"/>
              </a:rPr>
              <a:t>(SAFE-T</a:t>
            </a:r>
            <a:r>
              <a:rPr lang="zh-TW" altLang="en-US" sz="2800" b="1" dirty="0">
                <a:solidFill>
                  <a:prstClr val="black"/>
                </a:solidFill>
                <a:latin typeface="微軟正黑體" panose="020B0604030504040204" pitchFamily="34" charset="-120"/>
                <a:ea typeface="微軟正黑體" panose="020B0604030504040204" pitchFamily="34" charset="-120"/>
              </a:rPr>
              <a:t>或安慰劑訓練</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訓練後，練習並熟悉駕駛模擬器的操作和</a:t>
            </a:r>
            <a:r>
              <a:rPr lang="en-US" altLang="zh-TW" sz="2800" b="1" dirty="0">
                <a:solidFill>
                  <a:prstClr val="black"/>
                </a:solidFill>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任務</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練習完後，參與者駕駛一個包含</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種實驗劇本的測試集。</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9" name="矩形: 圓角 18">
            <a:extLst>
              <a:ext uri="{FF2B5EF4-FFF2-40B4-BE49-F238E27FC236}">
                <a16:creationId xmlns:a16="http://schemas.microsoft.com/office/drawing/2014/main" id="{87E5124A-0B21-4C73-994F-AB637AB88B7E}"/>
              </a:ext>
            </a:extLst>
          </p:cNvPr>
          <p:cNvSpPr/>
          <p:nvPr/>
        </p:nvSpPr>
        <p:spPr>
          <a:xfrm>
            <a:off x="81596" y="5103116"/>
            <a:ext cx="12028808" cy="1193181"/>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參與者被指示須像在實際道路上駕駛一樣，遵照該有的速度、標誌和規則。</a:t>
            </a:r>
          </a:p>
        </p:txBody>
      </p:sp>
    </p:spTree>
    <p:extLst>
      <p:ext uri="{BB962C8B-B14F-4D97-AF65-F5344CB8AC3E}">
        <p14:creationId xmlns:p14="http://schemas.microsoft.com/office/powerpoint/2010/main" val="97728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403831" y="2485306"/>
            <a:ext cx="11600409"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新手駕駛員的撞車率提高，部分原因為他們願意從事危險的駕駛行為，例如聽大聲的音樂或超速駕駛</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Ivers</a:t>
            </a:r>
            <a:r>
              <a:rPr lang="en-US" altLang="zh-TW" sz="2800" b="1" dirty="0">
                <a:solidFill>
                  <a:prstClr val="black"/>
                </a:solidFill>
                <a:latin typeface="微軟正黑體" panose="020B0604030504040204" pitchFamily="34" charset="-120"/>
                <a:ea typeface="微軟正黑體" panose="020B0604030504040204" pitchFamily="34" charset="-120"/>
              </a:rPr>
              <a:t> et</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al., 2009)</a:t>
            </a:r>
          </a:p>
        </p:txBody>
      </p:sp>
      <p:sp>
        <p:nvSpPr>
          <p:cNvPr id="9" name="矩形 8">
            <a:extLst>
              <a:ext uri="{FF2B5EF4-FFF2-40B4-BE49-F238E27FC236}">
                <a16:creationId xmlns:a16="http://schemas.microsoft.com/office/drawing/2014/main" id="{A1CB2B06-B02A-4007-8D79-808DAC6E60FC}"/>
              </a:ext>
            </a:extLst>
          </p:cNvPr>
          <p:cNvSpPr/>
          <p:nvPr/>
        </p:nvSpPr>
        <p:spPr>
          <a:xfrm>
            <a:off x="403831" y="1392700"/>
            <a:ext cx="11371695"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每行駛</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億英里，</a:t>
            </a:r>
            <a:r>
              <a:rPr lang="en-US" altLang="zh-TW" sz="2800" b="1" dirty="0">
                <a:solidFill>
                  <a:prstClr val="black"/>
                </a:solidFill>
                <a:latin typeface="微軟正黑體" panose="020B0604030504040204" pitchFamily="34" charset="-120"/>
                <a:ea typeface="微軟正黑體" panose="020B0604030504040204" pitchFamily="34" charset="-120"/>
              </a:rPr>
              <a:t>16-19</a:t>
            </a:r>
            <a:r>
              <a:rPr lang="zh-TW" altLang="en-US" sz="2800" b="1" dirty="0">
                <a:solidFill>
                  <a:prstClr val="black"/>
                </a:solidFill>
                <a:latin typeface="微軟正黑體" panose="020B0604030504040204" pitchFamily="34" charset="-120"/>
                <a:ea typeface="微軟正黑體" panose="020B0604030504040204" pitchFamily="34" charset="-120"/>
              </a:rPr>
              <a:t>歲駕駛員的致命撞車率比</a:t>
            </a:r>
            <a:r>
              <a:rPr lang="en-US" altLang="zh-TW" sz="2800" b="1" dirty="0">
                <a:solidFill>
                  <a:prstClr val="black"/>
                </a:solidFill>
                <a:latin typeface="微軟正黑體" panose="020B0604030504040204" pitchFamily="34" charset="-120"/>
                <a:ea typeface="微軟正黑體" panose="020B0604030504040204" pitchFamily="34" charset="-120"/>
              </a:rPr>
              <a:t>30-69</a:t>
            </a:r>
            <a:r>
              <a:rPr lang="zh-TW" altLang="en-US" sz="2800" b="1" dirty="0">
                <a:solidFill>
                  <a:prstClr val="black"/>
                </a:solidFill>
                <a:latin typeface="微軟正黑體" panose="020B0604030504040204" pitchFamily="34" charset="-120"/>
                <a:ea typeface="微軟正黑體" panose="020B0604030504040204" pitchFamily="34" charset="-120"/>
              </a:rPr>
              <a:t>歲駕駛員的致命撞車率高</a:t>
            </a:r>
            <a:r>
              <a:rPr lang="en-US" altLang="zh-TW" sz="2800" b="1" dirty="0">
                <a:solidFill>
                  <a:prstClr val="black"/>
                </a:solidFill>
                <a:latin typeface="微軟正黑體" panose="020B0604030504040204" pitchFamily="34" charset="-120"/>
                <a:ea typeface="微軟正黑體" panose="020B0604030504040204" pitchFamily="34" charset="-120"/>
              </a:rPr>
              <a:t>4.6</a:t>
            </a:r>
            <a:r>
              <a:rPr lang="zh-TW" altLang="en-US" sz="2800" b="1" dirty="0">
                <a:solidFill>
                  <a:prstClr val="black"/>
                </a:solidFill>
                <a:latin typeface="微軟正黑體" panose="020B0604030504040204" pitchFamily="34" charset="-120"/>
                <a:ea typeface="微軟正黑體" panose="020B0604030504040204" pitchFamily="34" charset="-120"/>
              </a:rPr>
              <a:t>倍</a:t>
            </a:r>
            <a:r>
              <a:rPr lang="en-US" altLang="zh-TW" sz="2800" b="1" dirty="0">
                <a:solidFill>
                  <a:prstClr val="black"/>
                </a:solidFill>
                <a:latin typeface="微軟正黑體" panose="020B0604030504040204" pitchFamily="34" charset="-120"/>
                <a:ea typeface="微軟正黑體" panose="020B0604030504040204" pitchFamily="34" charset="-120"/>
              </a:rPr>
              <a:t>(IIHS,</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2012)</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6D22504E-345F-4D85-A5B8-EF90A160B9FE}"/>
              </a:ext>
            </a:extLst>
          </p:cNvPr>
          <p:cNvSpPr/>
          <p:nvPr/>
        </p:nvSpPr>
        <p:spPr>
          <a:xfrm>
            <a:off x="403830" y="3462010"/>
            <a:ext cx="11600409"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對於新手駕駛員</a:t>
            </a:r>
            <a:r>
              <a:rPr lang="en-US" altLang="zh-TW" sz="2800" b="1" dirty="0">
                <a:solidFill>
                  <a:prstClr val="black"/>
                </a:solidFill>
                <a:latin typeface="微軟正黑體" panose="020B0604030504040204" pitchFamily="34" charset="-120"/>
                <a:ea typeface="微軟正黑體" panose="020B0604030504040204" pitchFamily="34" charset="-120"/>
              </a:rPr>
              <a:t>1000</a:t>
            </a:r>
            <a:r>
              <a:rPr lang="zh-TW" altLang="en-US" sz="2800" b="1" dirty="0">
                <a:solidFill>
                  <a:prstClr val="black"/>
                </a:solidFill>
                <a:latin typeface="微軟正黑體" panose="020B0604030504040204" pitchFamily="34" charset="-120"/>
                <a:ea typeface="微軟正黑體" panose="020B0604030504040204" pitchFamily="34" charset="-120"/>
              </a:rPr>
              <a:t>起的撞車事故分析發現，注意力和失敗的視覺搜索等認知因素，是</a:t>
            </a:r>
            <a:r>
              <a:rPr lang="en-US" altLang="zh-TW" sz="2800" b="1" dirty="0">
                <a:solidFill>
                  <a:prstClr val="black"/>
                </a:solidFill>
                <a:latin typeface="微軟正黑體" panose="020B0604030504040204" pitchFamily="34" charset="-120"/>
                <a:ea typeface="微軟正黑體" panose="020B0604030504040204" pitchFamily="34" charset="-120"/>
              </a:rPr>
              <a:t>65%</a:t>
            </a:r>
            <a:r>
              <a:rPr lang="zh-TW" altLang="en-US" sz="2800" b="1" dirty="0">
                <a:solidFill>
                  <a:prstClr val="black"/>
                </a:solidFill>
                <a:latin typeface="微軟正黑體" panose="020B0604030504040204" pitchFamily="34" charset="-120"/>
                <a:ea typeface="微軟正黑體" panose="020B0604030504040204" pitchFamily="34" charset="-120"/>
              </a:rPr>
              <a:t>以上撞車事故的關鍵原因，而冒險行為僅佔</a:t>
            </a:r>
            <a:r>
              <a:rPr lang="en-US" altLang="zh-TW" sz="2800" b="1" dirty="0">
                <a:solidFill>
                  <a:prstClr val="black"/>
                </a:solidFill>
                <a:latin typeface="微軟正黑體" panose="020B0604030504040204" pitchFamily="34" charset="-120"/>
                <a:ea typeface="微軟正黑體" panose="020B0604030504040204" pitchFamily="34" charset="-120"/>
              </a:rPr>
              <a:t>5% (McKnight &amp; McKnight,</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2003)</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1C0BA8B6-8C81-48EC-A879-F55ACA5448EC}"/>
              </a:ext>
            </a:extLst>
          </p:cNvPr>
          <p:cNvSpPr/>
          <p:nvPr/>
        </p:nvSpPr>
        <p:spPr>
          <a:xfrm>
            <a:off x="403829" y="4911302"/>
            <a:ext cx="11600409"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各種交通狀況下未能調節速度的因素，約佔撞車事故的</a:t>
            </a:r>
            <a:r>
              <a:rPr lang="en-US" altLang="zh-TW" sz="2800" b="1" dirty="0">
                <a:solidFill>
                  <a:prstClr val="black"/>
                </a:solidFill>
                <a:latin typeface="微軟正黑體" panose="020B0604030504040204" pitchFamily="34" charset="-120"/>
                <a:ea typeface="微軟正黑體" panose="020B0604030504040204" pitchFamily="34" charset="-120"/>
              </a:rPr>
              <a:t>21%</a:t>
            </a:r>
            <a:r>
              <a:rPr lang="zh-TW" altLang="en-US" sz="2800" b="1" dirty="0">
                <a:solidFill>
                  <a:prstClr val="black"/>
                </a:solidFill>
                <a:latin typeface="微軟正黑體" panose="020B0604030504040204" pitchFamily="34" charset="-120"/>
                <a:ea typeface="微軟正黑體" panose="020B0604030504040204" pitchFamily="34" charset="-120"/>
              </a:rPr>
              <a:t>，但這部分是因為新手駕駛員在駕駛過程中無法感知重大危險所導致的</a:t>
            </a:r>
            <a:r>
              <a:rPr lang="en-US" altLang="zh-TW" sz="2800" b="1" dirty="0">
                <a:solidFill>
                  <a:prstClr val="black"/>
                </a:solidFill>
                <a:latin typeface="微軟正黑體" panose="020B0604030504040204" pitchFamily="34" charset="-120"/>
                <a:ea typeface="微軟正黑體" panose="020B0604030504040204" pitchFamily="34" charset="-120"/>
              </a:rPr>
              <a:t>(e.g. Mourant &amp;</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Rockwell, 1972)</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05639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166635" y="1548818"/>
            <a:ext cx="12025365"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評估每一位受試者在每個場景中的危害預測和減緩危害中的正確注視次數和準確率。</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33B09842-4A1D-476D-A5CF-3FFD9B64F45D}"/>
              </a:ext>
            </a:extLst>
          </p:cNvPr>
          <p:cNvSpPr/>
          <p:nvPr/>
        </p:nvSpPr>
        <p:spPr>
          <a:xfrm>
            <a:off x="166636" y="3041947"/>
            <a:ext cx="12025364"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在危害預測場景</a:t>
            </a:r>
            <a:r>
              <a:rPr lang="en-US" altLang="zh-TW" sz="2800" b="1" dirty="0">
                <a:solidFill>
                  <a:prstClr val="black"/>
                </a:solidFill>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 SAFE -T</a:t>
            </a:r>
            <a:r>
              <a:rPr lang="zh-TW" altLang="en-US" sz="2800" b="1" dirty="0">
                <a:solidFill>
                  <a:prstClr val="black"/>
                </a:solidFill>
                <a:latin typeface="微軟正黑體" panose="020B0604030504040204" pitchFamily="34" charset="-120"/>
                <a:ea typeface="微軟正黑體" panose="020B0604030504040204" pitchFamily="34" charset="-120"/>
              </a:rPr>
              <a:t>訓練的參與者在開始注視區的注視頻率比安慰劑訓練的參與者高。</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危害預測：</a:t>
            </a:r>
            <a:r>
              <a:rPr lang="en-US" altLang="zh-TW" sz="2800" b="1" dirty="0">
                <a:solidFill>
                  <a:prstClr val="black"/>
                </a:solidFill>
                <a:latin typeface="微軟正黑體" panose="020B0604030504040204" pitchFamily="34" charset="-120"/>
                <a:ea typeface="微軟正黑體" panose="020B0604030504040204" pitchFamily="34" charset="-120"/>
              </a:rPr>
              <a:t>[M = 72.9% vs. 46.9%; </a:t>
            </a:r>
            <a:r>
              <a:rPr lang="fr-FR" altLang="zh-TW" sz="2800" b="1" dirty="0">
                <a:solidFill>
                  <a:prstClr val="black"/>
                </a:solidFill>
                <a:latin typeface="微軟正黑體" panose="020B0604030504040204" pitchFamily="34" charset="-120"/>
                <a:ea typeface="微軟正黑體" panose="020B0604030504040204" pitchFamily="34" charset="-120"/>
              </a:rPr>
              <a:t>t (30)</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fr-FR" altLang="zh-TW" sz="2800" b="1" dirty="0">
                <a:solidFill>
                  <a:prstClr val="black"/>
                </a:solidFill>
                <a:latin typeface="微軟正黑體" panose="020B0604030504040204" pitchFamily="34" charset="-120"/>
                <a:ea typeface="微軟正黑體" panose="020B0604030504040204" pitchFamily="34" charset="-120"/>
              </a:rPr>
              <a:t>= 2.41, p = .022] </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減緩危害：</a:t>
            </a:r>
            <a:r>
              <a:rPr lang="en-US" altLang="zh-TW" sz="2800" b="1" dirty="0">
                <a:solidFill>
                  <a:prstClr val="black"/>
                </a:solidFill>
                <a:latin typeface="微軟正黑體" panose="020B0604030504040204" pitchFamily="34" charset="-120"/>
                <a:ea typeface="微軟正黑體" panose="020B0604030504040204" pitchFamily="34" charset="-120"/>
              </a:rPr>
              <a:t>[M = 85.9% vs.</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73.4%; s t (30) = 2.16, p = .039]</a:t>
            </a:r>
          </a:p>
        </p:txBody>
      </p:sp>
    </p:spTree>
    <p:extLst>
      <p:ext uri="{BB962C8B-B14F-4D97-AF65-F5344CB8AC3E}">
        <p14:creationId xmlns:p14="http://schemas.microsoft.com/office/powerpoint/2010/main" val="32694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6E356BA1-00B7-43F8-864A-58677807291E}"/>
              </a:ext>
            </a:extLst>
          </p:cNvPr>
          <p:cNvSpPr/>
          <p:nvPr/>
        </p:nvSpPr>
        <p:spPr>
          <a:xfrm>
            <a:off x="41659" y="1392700"/>
            <a:ext cx="12108682"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在減緩危害場景</a:t>
            </a:r>
            <a:r>
              <a:rPr lang="en-US" altLang="zh-TW" sz="2800" b="1" dirty="0">
                <a:solidFill>
                  <a:prstClr val="black"/>
                </a:solidFill>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solidFill>
                  <a:prstClr val="black"/>
                </a:solidFill>
                <a:latin typeface="微軟正黑體" panose="020B0604030504040204" pitchFamily="34" charset="-120"/>
                <a:ea typeface="微軟正黑體" panose="020B0604030504040204" pitchFamily="34" charset="-120"/>
              </a:rPr>
              <a:t>有</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種場景分析汽車的</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橫向位置</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chemeClr val="dk1"/>
                </a:solidFill>
                <a:latin typeface="微軟正黑體" panose="020B0604030504040204" pitchFamily="34" charset="-120"/>
                <a:ea typeface="微軟正黑體" panose="020B0604030504040204" pitchFamily="34" charset="-120"/>
              </a:rPr>
              <a:t>停車道</a:t>
            </a:r>
            <a:r>
              <a:rPr lang="en-US" altLang="zh-TW" sz="2800" b="1" dirty="0">
                <a:solidFill>
                  <a:schemeClr val="dk1"/>
                </a:solidFill>
                <a:latin typeface="微軟正黑體" panose="020B0604030504040204" pitchFamily="34" charset="-120"/>
                <a:ea typeface="微軟正黑體" panose="020B0604030504040204" pitchFamily="34" charset="-120"/>
              </a:rPr>
              <a:t>(</a:t>
            </a:r>
            <a:r>
              <a:rPr lang="zh-TW" altLang="en-US" sz="2800" b="1" dirty="0">
                <a:solidFill>
                  <a:schemeClr val="dk1"/>
                </a:solidFill>
                <a:latin typeface="微軟正黑體" panose="020B0604030504040204" pitchFamily="34" charset="-120"/>
                <a:ea typeface="微軟正黑體" panose="020B0604030504040204" pitchFamily="34" charset="-120"/>
              </a:rPr>
              <a:t>公路</a:t>
            </a:r>
            <a:r>
              <a:rPr lang="en-US" altLang="zh-TW" sz="2800" b="1" dirty="0">
                <a:solidFill>
                  <a:schemeClr val="dk1"/>
                </a:solidFill>
                <a:latin typeface="微軟正黑體" panose="020B0604030504040204" pitchFamily="34" charset="-120"/>
                <a:ea typeface="微軟正黑體" panose="020B0604030504040204" pitchFamily="34" charset="-120"/>
              </a:rPr>
              <a:t>)</a:t>
            </a:r>
          </a:p>
          <a:p>
            <a:r>
              <a:rPr lang="zh-TW" altLang="en-US" sz="2800" b="1" dirty="0">
                <a:solidFill>
                  <a:prstClr val="black"/>
                </a:solidFill>
                <a:latin typeface="微軟正黑體" panose="020B0604030504040204" pitchFamily="34" charset="-120"/>
                <a:ea typeface="微軟正黑體" panose="020B0604030504040204" pitchFamily="34" charset="-120"/>
              </a:rPr>
              <a:t>、巴士和自行車</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城市</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、修路的對向車道</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鄉村</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，有</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種場景分析</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汽車的速度</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chemeClr val="dk1"/>
                </a:solidFill>
                <a:latin typeface="微軟正黑體" panose="020B0604030504040204" pitchFamily="34" charset="-120"/>
                <a:ea typeface="微軟正黑體" panose="020B0604030504040204" pitchFamily="34" charset="-120"/>
              </a:rPr>
              <a:t>左轉的行人</a:t>
            </a:r>
            <a:r>
              <a:rPr lang="en-US" altLang="zh-TW" sz="2800" b="1" dirty="0">
                <a:solidFill>
                  <a:schemeClr val="dk1"/>
                </a:solidFill>
                <a:latin typeface="微軟正黑體" panose="020B0604030504040204" pitchFamily="34" charset="-120"/>
                <a:ea typeface="微軟正黑體" panose="020B0604030504040204" pitchFamily="34" charset="-120"/>
              </a:rPr>
              <a:t>(</a:t>
            </a:r>
            <a:r>
              <a:rPr lang="zh-TW" altLang="en-US" sz="2800" b="1" dirty="0">
                <a:solidFill>
                  <a:schemeClr val="dk1"/>
                </a:solidFill>
                <a:latin typeface="微軟正黑體" panose="020B0604030504040204" pitchFamily="34" charset="-120"/>
                <a:ea typeface="微軟正黑體" panose="020B0604030504040204" pitchFamily="34" charset="-120"/>
              </a:rPr>
              <a:t>住宅區</a:t>
            </a:r>
            <a:r>
              <a:rPr lang="en-US" altLang="zh-TW" sz="2800" b="1" dirty="0">
                <a:solidFill>
                  <a:schemeClr val="dk1"/>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ADB58ECB-4371-4430-9D97-6543561F76F5}"/>
              </a:ext>
            </a:extLst>
          </p:cNvPr>
          <p:cNvSpPr/>
          <p:nvPr/>
        </p:nvSpPr>
        <p:spPr>
          <a:xfrm>
            <a:off x="41659" y="2777695"/>
            <a:ext cx="11823240" cy="1815882"/>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在施工地的場景中，</a:t>
            </a:r>
            <a:r>
              <a:rPr lang="en-US" altLang="zh-TW" sz="2800" b="1" dirty="0">
                <a:solidFill>
                  <a:prstClr val="black"/>
                </a:solidFill>
                <a:latin typeface="微軟正黑體" panose="020B0604030504040204" pitchFamily="34" charset="-120"/>
                <a:ea typeface="微軟正黑體" panose="020B0604030504040204" pitchFamily="34" charset="-120"/>
              </a:rPr>
              <a:t>SAFE -T</a:t>
            </a:r>
            <a:r>
              <a:rPr lang="zh-TW" altLang="en-US" sz="2800" b="1" dirty="0">
                <a:solidFill>
                  <a:prstClr val="black"/>
                </a:solidFill>
                <a:latin typeface="微軟正黑體" panose="020B0604030504040204" pitchFamily="34" charset="-120"/>
                <a:ea typeface="微軟正黑體" panose="020B0604030504040204" pitchFamily="34" charset="-120"/>
              </a:rPr>
              <a:t>訓練的參與者比安慰劑訓練的參與者在經過危險前的</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秒，對於能減緩危害上的重要階段來的早且有更大的影響</a:t>
            </a:r>
            <a:r>
              <a:rPr lang="en-US" altLang="zh-TW" sz="2800" b="1" dirty="0">
                <a:solidFill>
                  <a:prstClr val="black"/>
                </a:solidFill>
                <a:latin typeface="微軟正黑體" panose="020B0604030504040204" pitchFamily="34" charset="-120"/>
                <a:ea typeface="微軟正黑體" panose="020B0604030504040204" pitchFamily="34" charset="-120"/>
              </a:rPr>
              <a:t>[M = 3.92 vs. 5.18 ft; </a:t>
            </a:r>
            <a:r>
              <a:rPr lang="fr-FR" altLang="zh-TW" sz="2800" b="1" dirty="0">
                <a:solidFill>
                  <a:prstClr val="black"/>
                </a:solidFill>
                <a:latin typeface="微軟正黑體" panose="020B0604030504040204" pitchFamily="34" charset="-120"/>
                <a:ea typeface="微軟正黑體" panose="020B0604030504040204" pitchFamily="34" charset="-120"/>
              </a:rPr>
              <a:t>t (29) = 2.34, p = .028]</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參與者先向右偏代表安全駕駛者。</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3" name="圖片 2">
            <a:extLst>
              <a:ext uri="{FF2B5EF4-FFF2-40B4-BE49-F238E27FC236}">
                <a16:creationId xmlns:a16="http://schemas.microsoft.com/office/drawing/2014/main" id="{EF63E19A-B62D-4425-BED5-D7BFC873B88C}"/>
              </a:ext>
            </a:extLst>
          </p:cNvPr>
          <p:cNvPicPr>
            <a:picLocks noChangeAspect="1"/>
          </p:cNvPicPr>
          <p:nvPr/>
        </p:nvPicPr>
        <p:blipFill>
          <a:blip r:embed="rId3"/>
          <a:stretch>
            <a:fillRect/>
          </a:stretch>
        </p:blipFill>
        <p:spPr>
          <a:xfrm>
            <a:off x="8095784" y="4172411"/>
            <a:ext cx="4096215" cy="2585778"/>
          </a:xfrm>
          <a:prstGeom prst="rect">
            <a:avLst/>
          </a:prstGeom>
        </p:spPr>
      </p:pic>
      <p:sp>
        <p:nvSpPr>
          <p:cNvPr id="4" name="矩形 3">
            <a:extLst>
              <a:ext uri="{FF2B5EF4-FFF2-40B4-BE49-F238E27FC236}">
                <a16:creationId xmlns:a16="http://schemas.microsoft.com/office/drawing/2014/main" id="{7E8C95A2-6CD5-4BC3-BA7E-F577E0EF2064}"/>
              </a:ext>
            </a:extLst>
          </p:cNvPr>
          <p:cNvSpPr/>
          <p:nvPr/>
        </p:nvSpPr>
        <p:spPr>
          <a:xfrm>
            <a:off x="41658" y="4649252"/>
            <a:ext cx="8054125" cy="1815882"/>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在左轉的行人場景中，在經過危險後的</a:t>
            </a: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秒，</a:t>
            </a:r>
            <a:r>
              <a:rPr lang="en-US" altLang="zh-TW" sz="2800" b="1" dirty="0">
                <a:solidFill>
                  <a:prstClr val="black"/>
                </a:solidFill>
                <a:latin typeface="微軟正黑體" panose="020B0604030504040204" pitchFamily="34" charset="-120"/>
                <a:ea typeface="微軟正黑體" panose="020B0604030504040204" pitchFamily="34" charset="-120"/>
              </a:rPr>
              <a:t>SAFE -T</a:t>
            </a:r>
            <a:r>
              <a:rPr lang="zh-TW" altLang="en-US" sz="2800" b="1" dirty="0">
                <a:solidFill>
                  <a:prstClr val="black"/>
                </a:solidFill>
                <a:latin typeface="微軟正黑體" panose="020B0604030504040204" pitchFamily="34" charset="-120"/>
                <a:ea typeface="微軟正黑體" panose="020B0604030504040204" pitchFamily="34" charset="-120"/>
              </a:rPr>
              <a:t>訓練的參與者比安慰劑訓練參與者的速度慢</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sv-SE" altLang="zh-TW" sz="2800" b="1" dirty="0">
                <a:solidFill>
                  <a:prstClr val="black"/>
                </a:solidFill>
                <a:latin typeface="微軟正黑體" panose="020B0604030504040204" pitchFamily="34" charset="-120"/>
                <a:ea typeface="微軟正黑體" panose="020B0604030504040204" pitchFamily="34" charset="-120"/>
              </a:rPr>
              <a:t>M =9.88 vs. 14.05 mph; </a:t>
            </a:r>
            <a:r>
              <a:rPr lang="fr-FR" altLang="zh-TW" sz="2800" b="1" dirty="0">
                <a:solidFill>
                  <a:prstClr val="black"/>
                </a:solidFill>
                <a:latin typeface="微軟正黑體" panose="020B0604030504040204" pitchFamily="34" charset="-120"/>
                <a:ea typeface="微軟正黑體" panose="020B0604030504040204" pitchFamily="34" charset="-120"/>
              </a:rPr>
              <a:t>t(19) = 2.26, p</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fr-FR" altLang="zh-TW" sz="2800" b="1" dirty="0">
                <a:solidFill>
                  <a:prstClr val="black"/>
                </a:solidFill>
                <a:latin typeface="微軟正黑體" panose="020B0604030504040204" pitchFamily="34" charset="-120"/>
                <a:ea typeface="微軟正黑體" panose="020B0604030504040204" pitchFamily="34" charset="-120"/>
              </a:rPr>
              <a:t>= .035</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73924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6E356BA1-00B7-43F8-864A-58677807291E}"/>
              </a:ext>
            </a:extLst>
          </p:cNvPr>
          <p:cNvSpPr/>
          <p:nvPr/>
        </p:nvSpPr>
        <p:spPr>
          <a:xfrm>
            <a:off x="41659" y="1392700"/>
            <a:ext cx="12108682"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在減緩危害場景</a:t>
            </a:r>
            <a:r>
              <a:rPr lang="en-US" altLang="zh-TW" sz="2800" b="1" dirty="0">
                <a:solidFill>
                  <a:prstClr val="black"/>
                </a:solidFill>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solidFill>
                  <a:prstClr val="black"/>
                </a:solidFill>
                <a:latin typeface="微軟正黑體" panose="020B0604030504040204" pitchFamily="34" charset="-120"/>
                <a:ea typeface="微軟正黑體" panose="020B0604030504040204" pitchFamily="34" charset="-120"/>
              </a:rPr>
              <a:t>有</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種場景分析汽車的</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橫向位置</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chemeClr val="dk1"/>
                </a:solidFill>
                <a:latin typeface="微軟正黑體" panose="020B0604030504040204" pitchFamily="34" charset="-120"/>
                <a:ea typeface="微軟正黑體" panose="020B0604030504040204" pitchFamily="34" charset="-120"/>
              </a:rPr>
              <a:t>停車道</a:t>
            </a:r>
            <a:r>
              <a:rPr lang="en-US" altLang="zh-TW" sz="2800" b="1" dirty="0">
                <a:solidFill>
                  <a:schemeClr val="dk1"/>
                </a:solidFill>
                <a:latin typeface="微軟正黑體" panose="020B0604030504040204" pitchFamily="34" charset="-120"/>
                <a:ea typeface="微軟正黑體" panose="020B0604030504040204" pitchFamily="34" charset="-120"/>
              </a:rPr>
              <a:t>(</a:t>
            </a:r>
            <a:r>
              <a:rPr lang="zh-TW" altLang="en-US" sz="2800" b="1" dirty="0">
                <a:solidFill>
                  <a:schemeClr val="dk1"/>
                </a:solidFill>
                <a:latin typeface="微軟正黑體" panose="020B0604030504040204" pitchFamily="34" charset="-120"/>
                <a:ea typeface="微軟正黑體" panose="020B0604030504040204" pitchFamily="34" charset="-120"/>
              </a:rPr>
              <a:t>公路</a:t>
            </a:r>
            <a:r>
              <a:rPr lang="en-US" altLang="zh-TW" sz="2800" b="1" dirty="0">
                <a:solidFill>
                  <a:schemeClr val="dk1"/>
                </a:solidFill>
                <a:latin typeface="微軟正黑體" panose="020B0604030504040204" pitchFamily="34" charset="-120"/>
                <a:ea typeface="微軟正黑體" panose="020B0604030504040204" pitchFamily="34" charset="-120"/>
              </a:rPr>
              <a:t>)</a:t>
            </a:r>
          </a:p>
          <a:p>
            <a:r>
              <a:rPr lang="zh-TW" altLang="en-US" sz="2800" b="1" dirty="0">
                <a:solidFill>
                  <a:prstClr val="black"/>
                </a:solidFill>
                <a:latin typeface="微軟正黑體" panose="020B0604030504040204" pitchFamily="34" charset="-120"/>
                <a:ea typeface="微軟正黑體" panose="020B0604030504040204" pitchFamily="34" charset="-120"/>
              </a:rPr>
              <a:t>、巴士和自行車</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城市</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、修路的對向車道</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鄉村</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，有</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種場景分析</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汽車的速度</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chemeClr val="dk1"/>
                </a:solidFill>
                <a:latin typeface="微軟正黑體" panose="020B0604030504040204" pitchFamily="34" charset="-120"/>
                <a:ea typeface="微軟正黑體" panose="020B0604030504040204" pitchFamily="34" charset="-120"/>
              </a:rPr>
              <a:t>左轉的行人</a:t>
            </a:r>
            <a:r>
              <a:rPr lang="en-US" altLang="zh-TW" sz="2800" b="1" dirty="0">
                <a:solidFill>
                  <a:schemeClr val="dk1"/>
                </a:solidFill>
                <a:latin typeface="微軟正黑體" panose="020B0604030504040204" pitchFamily="34" charset="-120"/>
                <a:ea typeface="微軟正黑體" panose="020B0604030504040204" pitchFamily="34" charset="-120"/>
              </a:rPr>
              <a:t>(</a:t>
            </a:r>
            <a:r>
              <a:rPr lang="zh-TW" altLang="en-US" sz="2800" b="1" dirty="0">
                <a:solidFill>
                  <a:schemeClr val="dk1"/>
                </a:solidFill>
                <a:latin typeface="微軟正黑體" panose="020B0604030504040204" pitchFamily="34" charset="-120"/>
                <a:ea typeface="微軟正黑體" panose="020B0604030504040204" pitchFamily="34" charset="-120"/>
              </a:rPr>
              <a:t>住宅區</a:t>
            </a:r>
            <a:r>
              <a:rPr lang="en-US" altLang="zh-TW" sz="2800" b="1" dirty="0">
                <a:solidFill>
                  <a:schemeClr val="dk1"/>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a:extLst>
              <a:ext uri="{FF2B5EF4-FFF2-40B4-BE49-F238E27FC236}">
                <a16:creationId xmlns:a16="http://schemas.microsoft.com/office/drawing/2014/main" id="{7E8C95A2-6CD5-4BC3-BA7E-F577E0EF2064}"/>
              </a:ext>
            </a:extLst>
          </p:cNvPr>
          <p:cNvSpPr/>
          <p:nvPr/>
        </p:nvSpPr>
        <p:spPr>
          <a:xfrm>
            <a:off x="0" y="2998994"/>
            <a:ext cx="11418849"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在左轉的行人場景中，在經過危險後的</a:t>
            </a: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秒，</a:t>
            </a:r>
            <a:r>
              <a:rPr lang="en-US" altLang="zh-TW" sz="2800" b="1" dirty="0">
                <a:solidFill>
                  <a:prstClr val="black"/>
                </a:solidFill>
                <a:latin typeface="微軟正黑體" panose="020B0604030504040204" pitchFamily="34" charset="-120"/>
                <a:ea typeface="微軟正黑體" panose="020B0604030504040204" pitchFamily="34" charset="-120"/>
              </a:rPr>
              <a:t>SAFE -T</a:t>
            </a:r>
            <a:r>
              <a:rPr lang="zh-TW" altLang="en-US" sz="2800" b="1" dirty="0">
                <a:solidFill>
                  <a:prstClr val="black"/>
                </a:solidFill>
                <a:latin typeface="微軟正黑體" panose="020B0604030504040204" pitchFamily="34" charset="-120"/>
                <a:ea typeface="微軟正黑體" panose="020B0604030504040204" pitchFamily="34" charset="-120"/>
              </a:rPr>
              <a:t>訓練的參與者比安慰劑訓練參與者的速度慢</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sv-SE" altLang="zh-TW" sz="2800" b="1" dirty="0">
                <a:solidFill>
                  <a:prstClr val="black"/>
                </a:solidFill>
                <a:latin typeface="微軟正黑體" panose="020B0604030504040204" pitchFamily="34" charset="-120"/>
                <a:ea typeface="微軟正黑體" panose="020B0604030504040204" pitchFamily="34" charset="-120"/>
              </a:rPr>
              <a:t>M =9.88 vs. 14.05 mph; </a:t>
            </a:r>
            <a:r>
              <a:rPr lang="fr-FR" altLang="zh-TW" sz="2800" b="1" dirty="0">
                <a:solidFill>
                  <a:prstClr val="black"/>
                </a:solidFill>
                <a:latin typeface="微軟正黑體" panose="020B0604030504040204" pitchFamily="34" charset="-120"/>
                <a:ea typeface="微軟正黑體" panose="020B0604030504040204" pitchFamily="34" charset="-120"/>
              </a:rPr>
              <a:t>t(19) = 2.26, p</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fr-FR" altLang="zh-TW" sz="2800" b="1" dirty="0">
                <a:solidFill>
                  <a:prstClr val="black"/>
                </a:solidFill>
                <a:latin typeface="微軟正黑體" panose="020B0604030504040204" pitchFamily="34" charset="-120"/>
                <a:ea typeface="微軟正黑體" panose="020B0604030504040204" pitchFamily="34" charset="-120"/>
              </a:rPr>
              <a:t>= .035</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5" name="圖片 4">
            <a:extLst>
              <a:ext uri="{FF2B5EF4-FFF2-40B4-BE49-F238E27FC236}">
                <a16:creationId xmlns:a16="http://schemas.microsoft.com/office/drawing/2014/main" id="{1DE76035-38E8-4FDB-864A-426E6D7F7006}"/>
              </a:ext>
            </a:extLst>
          </p:cNvPr>
          <p:cNvPicPr>
            <a:picLocks noChangeAspect="1"/>
          </p:cNvPicPr>
          <p:nvPr/>
        </p:nvPicPr>
        <p:blipFill>
          <a:blip r:embed="rId3"/>
          <a:stretch>
            <a:fillRect/>
          </a:stretch>
        </p:blipFill>
        <p:spPr>
          <a:xfrm>
            <a:off x="7159083" y="4080306"/>
            <a:ext cx="4991258" cy="2660681"/>
          </a:xfrm>
          <a:prstGeom prst="rect">
            <a:avLst/>
          </a:prstGeom>
        </p:spPr>
      </p:pic>
    </p:spTree>
    <p:extLst>
      <p:ext uri="{BB962C8B-B14F-4D97-AF65-F5344CB8AC3E}">
        <p14:creationId xmlns:p14="http://schemas.microsoft.com/office/powerpoint/2010/main" val="1321029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6E356BA1-00B7-43F8-864A-58677807291E}"/>
              </a:ext>
            </a:extLst>
          </p:cNvPr>
          <p:cNvSpPr/>
          <p:nvPr/>
        </p:nvSpPr>
        <p:spPr>
          <a:xfrm>
            <a:off x="41659" y="1392700"/>
            <a:ext cx="12108682"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在維持注意力場景</a:t>
            </a:r>
            <a:r>
              <a:rPr lang="en-US" altLang="zh-TW" sz="2800" b="1" dirty="0">
                <a:solidFill>
                  <a:prstClr val="black"/>
                </a:solidFill>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中，車內掃視的持續時間定義為駕駛員的視線從前進道路離開後，在回到前進道路之間的時間</a:t>
            </a:r>
            <a:r>
              <a:rPr lang="en-US" altLang="zh-TW" sz="2800" b="1" dirty="0">
                <a:solidFill>
                  <a:prstClr val="black"/>
                </a:solidFill>
                <a:latin typeface="微軟正黑體" panose="020B0604030504040204" pitchFamily="34" charset="-120"/>
                <a:ea typeface="微軟正黑體" panose="020B0604030504040204" pitchFamily="34" charset="-120"/>
              </a:rPr>
              <a:t>(e.g. Pradhan</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et al., 2011)</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a:extLst>
              <a:ext uri="{FF2B5EF4-FFF2-40B4-BE49-F238E27FC236}">
                <a16:creationId xmlns:a16="http://schemas.microsoft.com/office/drawing/2014/main" id="{7E8C95A2-6CD5-4BC3-BA7E-F577E0EF2064}"/>
              </a:ext>
            </a:extLst>
          </p:cNvPr>
          <p:cNvSpPr/>
          <p:nvPr/>
        </p:nvSpPr>
        <p:spPr>
          <a:xfrm>
            <a:off x="0" y="2456372"/>
            <a:ext cx="12108682"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安慰劑訓練的參與者在車內掃視超過</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秒的時間比例比</a:t>
            </a:r>
            <a:r>
              <a:rPr lang="en-US" altLang="zh-TW" sz="2800" b="1" dirty="0">
                <a:solidFill>
                  <a:prstClr val="black"/>
                </a:solidFill>
                <a:latin typeface="微軟正黑體" panose="020B0604030504040204" pitchFamily="34" charset="-120"/>
                <a:ea typeface="微軟正黑體" panose="020B0604030504040204" pitchFamily="34" charset="-120"/>
              </a:rPr>
              <a:t>SAFE -T</a:t>
            </a:r>
            <a:r>
              <a:rPr lang="zh-TW" altLang="en-US" sz="2800" b="1" dirty="0">
                <a:solidFill>
                  <a:prstClr val="black"/>
                </a:solidFill>
                <a:latin typeface="微軟正黑體" panose="020B0604030504040204" pitchFamily="34" charset="-120"/>
                <a:ea typeface="微軟正黑體" panose="020B0604030504040204" pitchFamily="34" charset="-120"/>
              </a:rPr>
              <a:t>訓練的參與者大</a:t>
            </a:r>
            <a:r>
              <a:rPr lang="en-US" altLang="zh-TW" sz="2800" b="1" dirty="0">
                <a:solidFill>
                  <a:prstClr val="black"/>
                </a:solidFill>
                <a:latin typeface="微軟正黑體" panose="020B0604030504040204" pitchFamily="34" charset="-120"/>
                <a:ea typeface="微軟正黑體" panose="020B0604030504040204" pitchFamily="34" charset="-120"/>
              </a:rPr>
              <a:t>[M = 19.1% vs. 7.4%;  t (30) = 2.74, p = .010]</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使用累積分布函數</a:t>
            </a:r>
            <a:r>
              <a:rPr lang="en-US" altLang="zh-TW" sz="2800" b="1" dirty="0">
                <a:solidFill>
                  <a:prstClr val="black"/>
                </a:solidFill>
                <a:latin typeface="微軟正黑體" panose="020B0604030504040204" pitchFamily="34" charset="-120"/>
                <a:ea typeface="微軟正黑體" panose="020B0604030504040204" pitchFamily="34" charset="-120"/>
              </a:rPr>
              <a:t>(CDF)</a:t>
            </a:r>
            <a:r>
              <a:rPr lang="zh-TW" altLang="en-US" sz="2800" b="1" dirty="0">
                <a:solidFill>
                  <a:prstClr val="black"/>
                </a:solidFill>
                <a:latin typeface="微軟正黑體" panose="020B0604030504040204" pitchFamily="34" charset="-120"/>
                <a:ea typeface="微軟正黑體" panose="020B0604030504040204" pitchFamily="34" charset="-120"/>
              </a:rPr>
              <a:t>來比較不同區間值在兩個訓練群組之間的變化。</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BC7F9FDA-FB04-49D1-9B33-C01521B936DA}"/>
              </a:ext>
            </a:extLst>
          </p:cNvPr>
          <p:cNvPicPr>
            <a:picLocks noChangeAspect="1"/>
          </p:cNvPicPr>
          <p:nvPr/>
        </p:nvPicPr>
        <p:blipFill>
          <a:blip r:embed="rId3"/>
          <a:stretch>
            <a:fillRect/>
          </a:stretch>
        </p:blipFill>
        <p:spPr>
          <a:xfrm>
            <a:off x="6735337" y="4231692"/>
            <a:ext cx="5456663" cy="2626308"/>
          </a:xfrm>
          <a:prstGeom prst="rect">
            <a:avLst/>
          </a:prstGeom>
        </p:spPr>
      </p:pic>
      <p:sp>
        <p:nvSpPr>
          <p:cNvPr id="3" name="矩形 2">
            <a:extLst>
              <a:ext uri="{FF2B5EF4-FFF2-40B4-BE49-F238E27FC236}">
                <a16:creationId xmlns:a16="http://schemas.microsoft.com/office/drawing/2014/main" id="{405D1F2E-1094-443A-BF6B-B47FB773B062}"/>
              </a:ext>
            </a:extLst>
          </p:cNvPr>
          <p:cNvSpPr/>
          <p:nvPr/>
        </p:nvSpPr>
        <p:spPr>
          <a:xfrm>
            <a:off x="83318" y="3950932"/>
            <a:ext cx="6652019" cy="2246769"/>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指出超出注視前方道路的機率值高於所給的區間值。</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SAFE -T</a:t>
            </a:r>
            <a:r>
              <a:rPr lang="zh-TW" altLang="en-US" sz="2800" b="1" dirty="0">
                <a:solidFill>
                  <a:prstClr val="black"/>
                </a:solidFill>
                <a:latin typeface="微軟正黑體" panose="020B0604030504040204" pitchFamily="34" charset="-120"/>
                <a:ea typeface="微軟正黑體" panose="020B0604030504040204" pitchFamily="34" charset="-120"/>
              </a:rPr>
              <a:t>訓練不僅在</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秒區間上能有效的減少注視持續時間，在其他不同區間值上也有相同的效果。</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57966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 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336078" y="1392700"/>
            <a:ext cx="11519843"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危害預測任務</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 SAFE -T</a:t>
            </a:r>
            <a:r>
              <a:rPr lang="zh-TW" altLang="en-US" sz="2800" b="1" dirty="0">
                <a:solidFill>
                  <a:prstClr val="black"/>
                </a:solidFill>
                <a:latin typeface="微軟正黑體" panose="020B0604030504040204" pitchFamily="34" charset="-120"/>
                <a:ea typeface="微軟正黑體" panose="020B0604030504040204" pitchFamily="34" charset="-120"/>
              </a:rPr>
              <a:t>訓練組與安慰劑組之間正確預期的危險百分比差異為</a:t>
            </a:r>
            <a:r>
              <a:rPr lang="en-US" altLang="zh-TW" sz="2800" b="1" dirty="0">
                <a:solidFill>
                  <a:prstClr val="black"/>
                </a:solidFill>
                <a:latin typeface="微軟正黑體" panose="020B0604030504040204" pitchFamily="34" charset="-120"/>
                <a:ea typeface="微軟正黑體" panose="020B0604030504040204" pitchFamily="34" charset="-120"/>
              </a:rPr>
              <a:t>26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幅度上的差異小於以前的</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RAPT</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研究</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大約</a:t>
            </a:r>
            <a:r>
              <a:rPr lang="en-US" altLang="zh-TW" sz="2800" b="1" dirty="0">
                <a:solidFill>
                  <a:prstClr val="black"/>
                </a:solidFill>
                <a:latin typeface="微軟正黑體" panose="020B0604030504040204" pitchFamily="34" charset="-120"/>
                <a:ea typeface="微軟正黑體" panose="020B0604030504040204" pitchFamily="34" charset="-120"/>
              </a:rPr>
              <a:t>38.1%)(Pradhan, </a:t>
            </a:r>
            <a:r>
              <a:rPr lang="en-US" altLang="zh-TW" sz="2800" b="1" dirty="0" err="1">
                <a:solidFill>
                  <a:prstClr val="black"/>
                </a:solidFill>
                <a:latin typeface="微軟正黑體" panose="020B0604030504040204" pitchFamily="34" charset="-120"/>
                <a:ea typeface="微軟正黑體" panose="020B0604030504040204" pitchFamily="34" charset="-120"/>
              </a:rPr>
              <a:t>Knodler</a:t>
            </a:r>
            <a:r>
              <a:rPr lang="en-US" altLang="zh-TW" sz="2800" b="1" dirty="0">
                <a:solidFill>
                  <a:prstClr val="black"/>
                </a:solidFill>
                <a:latin typeface="微軟正黑體" panose="020B0604030504040204" pitchFamily="34" charset="-120"/>
                <a:ea typeface="微軟正黑體" panose="020B0604030504040204" pitchFamily="34" charset="-120"/>
              </a:rPr>
              <a:t>, &amp;</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Fisher, 2009)</a:t>
            </a:r>
          </a:p>
        </p:txBody>
      </p:sp>
      <p:sp>
        <p:nvSpPr>
          <p:cNvPr id="4" name="矩形 3">
            <a:extLst>
              <a:ext uri="{FF2B5EF4-FFF2-40B4-BE49-F238E27FC236}">
                <a16:creationId xmlns:a16="http://schemas.microsoft.com/office/drawing/2014/main" id="{53A37FE9-04AE-4DD3-B622-DA14D3C2B7E0}"/>
              </a:ext>
            </a:extLst>
          </p:cNvPr>
          <p:cNvSpPr/>
          <p:nvPr/>
        </p:nvSpPr>
        <p:spPr>
          <a:xfrm>
            <a:off x="336078" y="2834495"/>
            <a:ext cx="11519843"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影響效果的差異，可能是因為訓練時間不同而引起的，但是之間只有</a:t>
            </a:r>
            <a:r>
              <a:rPr lang="en-US" altLang="zh-TW" sz="2800" b="1" dirty="0">
                <a:solidFill>
                  <a:prstClr val="black"/>
                </a:solidFill>
                <a:latin typeface="微軟正黑體" panose="020B0604030504040204" pitchFamily="34" charset="-120"/>
                <a:ea typeface="微軟正黑體" panose="020B0604030504040204" pitchFamily="34" charset="-120"/>
              </a:rPr>
              <a:t>12.1%</a:t>
            </a:r>
            <a:r>
              <a:rPr lang="zh-TW" altLang="en-US" sz="2800" b="1" dirty="0">
                <a:solidFill>
                  <a:prstClr val="black"/>
                </a:solidFill>
                <a:latin typeface="微軟正黑體" panose="020B0604030504040204" pitchFamily="34" charset="-120"/>
                <a:ea typeface="微軟正黑體" panose="020B0604030504040204" pitchFamily="34" charset="-120"/>
              </a:rPr>
              <a:t>的差異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SAFE -T</a:t>
            </a:r>
            <a:r>
              <a:rPr lang="zh-TW" altLang="en-US" sz="2800" b="1" dirty="0">
                <a:solidFill>
                  <a:prstClr val="black"/>
                </a:solidFill>
                <a:latin typeface="微軟正黑體" panose="020B0604030504040204" pitchFamily="34" charset="-120"/>
                <a:ea typeface="微軟正黑體" panose="020B0604030504040204" pitchFamily="34" charset="-120"/>
              </a:rPr>
              <a:t>訓練</a:t>
            </a:r>
            <a:r>
              <a:rPr lang="en-US" altLang="zh-TW" sz="2800" b="1" dirty="0">
                <a:solidFill>
                  <a:prstClr val="black"/>
                </a:solidFill>
                <a:latin typeface="微軟正黑體" panose="020B0604030504040204" pitchFamily="34" charset="-120"/>
                <a:ea typeface="微軟正黑體" panose="020B0604030504040204" pitchFamily="34" charset="-120"/>
              </a:rPr>
              <a:t>(10</a:t>
            </a:r>
            <a:r>
              <a:rPr lang="zh-TW" altLang="en-US" sz="2800" b="1" dirty="0">
                <a:solidFill>
                  <a:prstClr val="black"/>
                </a:solidFill>
                <a:latin typeface="微軟正黑體" panose="020B0604030504040204" pitchFamily="34" charset="-120"/>
                <a:ea typeface="微軟正黑體" panose="020B0604030504040204" pitchFamily="34" charset="-120"/>
              </a:rPr>
              <a:t>分鐘</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v.s</a:t>
            </a:r>
            <a:r>
              <a:rPr lang="en-US" altLang="zh-TW" sz="2800" b="1" dirty="0">
                <a:solidFill>
                  <a:prstClr val="black"/>
                </a:solidFill>
                <a:latin typeface="微軟正黑體" panose="020B0604030504040204" pitchFamily="34" charset="-120"/>
                <a:ea typeface="微軟正黑體" panose="020B0604030504040204" pitchFamily="34" charset="-120"/>
              </a:rPr>
              <a:t>. RAPT</a:t>
            </a:r>
            <a:r>
              <a:rPr lang="zh-TW" altLang="en-US" sz="2800" b="1" dirty="0">
                <a:solidFill>
                  <a:prstClr val="black"/>
                </a:solidFill>
                <a:latin typeface="微軟正黑體" panose="020B0604030504040204" pitchFamily="34" charset="-120"/>
                <a:ea typeface="微軟正黑體" panose="020B0604030504040204" pitchFamily="34" charset="-120"/>
              </a:rPr>
              <a:t>訓練</a:t>
            </a:r>
            <a:r>
              <a:rPr lang="en-US" altLang="zh-TW" sz="2800" b="1" dirty="0">
                <a:solidFill>
                  <a:prstClr val="black"/>
                </a:solidFill>
                <a:latin typeface="微軟正黑體" panose="020B0604030504040204" pitchFamily="34" charset="-120"/>
                <a:ea typeface="微軟正黑體" panose="020B0604030504040204" pitchFamily="34" charset="-120"/>
              </a:rPr>
              <a:t>(45</a:t>
            </a:r>
            <a:r>
              <a:rPr lang="zh-TW" altLang="en-US" sz="2800" b="1" dirty="0">
                <a:solidFill>
                  <a:prstClr val="black"/>
                </a:solidFill>
                <a:latin typeface="微軟正黑體" panose="020B0604030504040204" pitchFamily="34" charset="-120"/>
                <a:ea typeface="微軟正黑體" panose="020B0604030504040204" pitchFamily="34" charset="-120"/>
              </a:rPr>
              <a:t>分鐘</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
        <p:nvSpPr>
          <p:cNvPr id="5" name="矩形 4">
            <a:extLst>
              <a:ext uri="{FF2B5EF4-FFF2-40B4-BE49-F238E27FC236}">
                <a16:creationId xmlns:a16="http://schemas.microsoft.com/office/drawing/2014/main" id="{2A1CB51A-66B9-42C4-B9B3-4C82BE90EA90}"/>
              </a:ext>
            </a:extLst>
          </p:cNvPr>
          <p:cNvSpPr/>
          <p:nvPr/>
        </p:nvSpPr>
        <p:spPr>
          <a:xfrm>
            <a:off x="336078" y="4444417"/>
            <a:ext cx="11519843" cy="2246769"/>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減緩危害任務</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 SAFE -T</a:t>
            </a:r>
            <a:r>
              <a:rPr lang="zh-TW" altLang="en-US" sz="2800" b="1" dirty="0">
                <a:solidFill>
                  <a:prstClr val="black"/>
                </a:solidFill>
                <a:latin typeface="微軟正黑體" panose="020B0604030504040204" pitchFamily="34" charset="-120"/>
                <a:ea typeface="微軟正黑體" panose="020B0604030504040204" pitchFamily="34" charset="-120"/>
              </a:rPr>
              <a:t>訓練組比安慰劑組有更早且更快的減緩危害，且在預測危害上也比安慰劑組多。</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但</a:t>
            </a:r>
            <a:r>
              <a:rPr lang="en-US" altLang="zh-TW" sz="2800" b="1" dirty="0">
                <a:solidFill>
                  <a:prstClr val="black"/>
                </a:solidFill>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場景中的危害比</a:t>
            </a:r>
            <a:r>
              <a:rPr lang="en-US" altLang="zh-TW" sz="2800" b="1" dirty="0">
                <a:solidFill>
                  <a:prstClr val="black"/>
                </a:solidFill>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場景還要明顯，因此兩組之間在危害預測上的影響效果，沒有像</a:t>
            </a:r>
            <a:r>
              <a:rPr lang="en-US" altLang="zh-TW" sz="2800" b="1" dirty="0">
                <a:solidFill>
                  <a:prstClr val="black"/>
                </a:solidFill>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場景來的大</a:t>
            </a:r>
            <a:r>
              <a:rPr lang="en-US" altLang="zh-TW" sz="2800" b="1" dirty="0">
                <a:solidFill>
                  <a:prstClr val="black"/>
                </a:solidFill>
                <a:latin typeface="微軟正黑體" panose="020B0604030504040204" pitchFamily="34" charset="-120"/>
                <a:ea typeface="微軟正黑體" panose="020B0604030504040204" pitchFamily="34" charset="-120"/>
              </a:rPr>
              <a:t>(HM </a:t>
            </a:r>
            <a:r>
              <a:rPr lang="zh-TW" altLang="en-US" sz="2800" b="1" dirty="0">
                <a:solidFill>
                  <a:prstClr val="black"/>
                </a:solidFill>
                <a:latin typeface="微軟正黑體" panose="020B0604030504040204" pitchFamily="34" charset="-120"/>
                <a:ea typeface="微軟正黑體" panose="020B0604030504040204" pitchFamily="34" charset="-120"/>
              </a:rPr>
              <a:t>場景：</a:t>
            </a:r>
            <a:r>
              <a:rPr lang="en-US" altLang="zh-TW" sz="2800" b="1" dirty="0">
                <a:solidFill>
                  <a:prstClr val="black"/>
                </a:solidFill>
                <a:latin typeface="微軟正黑體" panose="020B0604030504040204" pitchFamily="34" charset="-120"/>
                <a:ea typeface="微軟正黑體" panose="020B0604030504040204" pitchFamily="34" charset="-120"/>
              </a:rPr>
              <a:t>85.9% vs. 73.4% ; HA </a:t>
            </a:r>
            <a:r>
              <a:rPr lang="zh-TW" altLang="en-US" sz="2800" b="1" dirty="0">
                <a:solidFill>
                  <a:prstClr val="black"/>
                </a:solidFill>
                <a:latin typeface="微軟正黑體" panose="020B0604030504040204" pitchFamily="34" charset="-120"/>
                <a:ea typeface="微軟正黑體" panose="020B0604030504040204" pitchFamily="34" charset="-120"/>
              </a:rPr>
              <a:t>場景：</a:t>
            </a:r>
            <a:r>
              <a:rPr lang="en-US" altLang="zh-TW" sz="2800" b="1" dirty="0">
                <a:solidFill>
                  <a:prstClr val="black"/>
                </a:solidFill>
                <a:latin typeface="微軟正黑體" panose="020B0604030504040204" pitchFamily="34" charset="-120"/>
                <a:ea typeface="微軟正黑體" panose="020B0604030504040204" pitchFamily="34" charset="-120"/>
              </a:rPr>
              <a:t>72.9% vs. 46.9%</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788126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 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168039" y="2090172"/>
            <a:ext cx="11855922" cy="2677656"/>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注意力維持</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 SAFE -T</a:t>
            </a:r>
            <a:r>
              <a:rPr lang="zh-TW" altLang="en-US" sz="2800" b="1" dirty="0">
                <a:solidFill>
                  <a:prstClr val="black"/>
                </a:solidFill>
                <a:latin typeface="微軟正黑體" panose="020B0604030504040204" pitchFamily="34" charset="-120"/>
                <a:ea typeface="微軟正黑體" panose="020B0604030504040204" pitchFamily="34" charset="-120"/>
              </a:rPr>
              <a:t>訓練組與成功地減少了掃施前方道路外超過</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秒的持續時間。</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與</a:t>
            </a:r>
            <a:r>
              <a:rPr lang="en-US" altLang="zh-TW" sz="2800" b="1" dirty="0">
                <a:solidFill>
                  <a:prstClr val="black"/>
                </a:solidFill>
                <a:latin typeface="微軟正黑體" panose="020B0604030504040204" pitchFamily="34" charset="-120"/>
                <a:ea typeface="微軟正黑體" panose="020B0604030504040204" pitchFamily="34" charset="-120"/>
              </a:rPr>
              <a:t>FOCAL</a:t>
            </a:r>
            <a:r>
              <a:rPr lang="zh-TW" altLang="en-US" sz="2800" b="1" dirty="0">
                <a:solidFill>
                  <a:prstClr val="black"/>
                </a:solidFill>
                <a:latin typeface="微軟正黑體" panose="020B0604030504040204" pitchFamily="34" charset="-120"/>
                <a:ea typeface="微軟正黑體" panose="020B0604030504040204" pitchFamily="34" charset="-120"/>
              </a:rPr>
              <a:t>訓練相比， </a:t>
            </a:r>
            <a:r>
              <a:rPr lang="en-US" altLang="zh-TW" sz="2800" b="1" dirty="0">
                <a:solidFill>
                  <a:prstClr val="black"/>
                </a:solidFill>
                <a:latin typeface="微軟正黑體" panose="020B0604030504040204" pitchFamily="34" charset="-120"/>
                <a:ea typeface="微軟正黑體" panose="020B0604030504040204" pitchFamily="34" charset="-120"/>
              </a:rPr>
              <a:t> SAFE -T</a:t>
            </a:r>
            <a:r>
              <a:rPr lang="zh-TW" altLang="en-US" sz="2800" b="1" dirty="0">
                <a:solidFill>
                  <a:prstClr val="black"/>
                </a:solidFill>
                <a:latin typeface="微軟正黑體" panose="020B0604030504040204" pitchFamily="34" charset="-120"/>
                <a:ea typeface="微軟正黑體" panose="020B0604030504040204" pitchFamily="34" charset="-120"/>
              </a:rPr>
              <a:t>訓練在超過</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秒的掃視比例下降了</a:t>
            </a:r>
            <a:r>
              <a:rPr lang="en-US" altLang="zh-TW" sz="2800" b="1" dirty="0">
                <a:solidFill>
                  <a:prstClr val="black"/>
                </a:solidFill>
                <a:latin typeface="微軟正黑體" panose="020B0604030504040204" pitchFamily="34" charset="-120"/>
                <a:ea typeface="微軟正黑體" panose="020B0604030504040204" pitchFamily="34" charset="-120"/>
              </a:rPr>
              <a:t>11.7%</a:t>
            </a:r>
            <a:r>
              <a:rPr lang="zh-TW" altLang="en-US" sz="2800" b="1" dirty="0">
                <a:solidFill>
                  <a:prstClr val="black"/>
                </a:solidFill>
                <a:latin typeface="微軟正黑體" panose="020B0604030504040204" pitchFamily="34" charset="-120"/>
                <a:ea typeface="微軟正黑體" panose="020B0604030504040204" pitchFamily="34" charset="-120"/>
              </a:rPr>
              <a:t>，而</a:t>
            </a:r>
            <a:r>
              <a:rPr lang="en-US" altLang="zh-TW" sz="2800" b="1" dirty="0">
                <a:solidFill>
                  <a:prstClr val="black"/>
                </a:solidFill>
                <a:latin typeface="微軟正黑體" panose="020B0604030504040204" pitchFamily="34" charset="-120"/>
                <a:ea typeface="微軟正黑體" panose="020B0604030504040204" pitchFamily="34" charset="-120"/>
              </a:rPr>
              <a:t>FOCAL</a:t>
            </a:r>
            <a:r>
              <a:rPr lang="zh-TW" altLang="en-US" sz="2800" b="1" dirty="0">
                <a:solidFill>
                  <a:prstClr val="black"/>
                </a:solidFill>
                <a:latin typeface="微軟正黑體" panose="020B0604030504040204" pitchFamily="34" charset="-120"/>
                <a:ea typeface="微軟正黑體" panose="020B0604030504040204" pitchFamily="34" charset="-120"/>
              </a:rPr>
              <a:t>訓練僅下降了</a:t>
            </a:r>
            <a:r>
              <a:rPr lang="en-US" altLang="zh-TW" sz="2800" b="1" dirty="0">
                <a:solidFill>
                  <a:prstClr val="black"/>
                </a:solidFill>
                <a:latin typeface="微軟正黑體" panose="020B0604030504040204" pitchFamily="34" charset="-120"/>
                <a:ea typeface="微軟正黑體" panose="020B0604030504040204" pitchFamily="34" charset="-120"/>
              </a:rPr>
              <a:t>9.4%</a:t>
            </a:r>
            <a:r>
              <a:rPr lang="nl-NL" altLang="zh-TW" sz="2800" b="1" dirty="0">
                <a:solidFill>
                  <a:prstClr val="black"/>
                </a:solidFill>
                <a:latin typeface="微軟正黑體" panose="020B0604030504040204" pitchFamily="34" charset="-120"/>
                <a:ea typeface="微軟正黑體" panose="020B0604030504040204" pitchFamily="34" charset="-120"/>
              </a:rPr>
              <a:t> (e.g. Pradhan et al., 2011)</a:t>
            </a:r>
            <a:r>
              <a:rPr lang="zh-TW" altLang="en-US" sz="2800" b="1" dirty="0">
                <a:solidFill>
                  <a:prstClr val="black"/>
                </a:solidFill>
                <a:latin typeface="微軟正黑體" panose="020B0604030504040204" pitchFamily="34" charset="-120"/>
                <a:ea typeface="微軟正黑體" panose="020B0604030504040204" pitchFamily="34" charset="-120"/>
              </a:rPr>
              <a:t>，此結果指出</a:t>
            </a:r>
            <a:r>
              <a:rPr lang="en-US" altLang="zh-TW" sz="2800" b="1" dirty="0">
                <a:solidFill>
                  <a:prstClr val="black"/>
                </a:solidFill>
                <a:latin typeface="微軟正黑體" panose="020B0604030504040204" pitchFamily="34" charset="-120"/>
                <a:ea typeface="微軟正黑體" panose="020B0604030504040204" pitchFamily="34" charset="-120"/>
              </a:rPr>
              <a:t>SAFE -T</a:t>
            </a:r>
            <a:r>
              <a:rPr lang="zh-TW" altLang="en-US" sz="2800" b="1" dirty="0">
                <a:solidFill>
                  <a:prstClr val="black"/>
                </a:solidFill>
                <a:latin typeface="微軟正黑體" panose="020B0604030504040204" pitchFamily="34" charset="-120"/>
                <a:ea typeface="微軟正黑體" panose="020B0604030504040204" pitchFamily="34" charset="-120"/>
              </a:rPr>
              <a:t>訓練在</a:t>
            </a:r>
            <a:r>
              <a:rPr lang="en-US" altLang="zh-TW" sz="2800" b="1" dirty="0">
                <a:solidFill>
                  <a:prstClr val="black"/>
                </a:solidFill>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上的能力即使減少訓練時間，在執行不同車內任務上，一樣有顯著的效果</a:t>
            </a:r>
            <a:r>
              <a:rPr lang="en-US" altLang="zh-TW" sz="2800" b="1" dirty="0">
                <a:solidFill>
                  <a:prstClr val="black"/>
                </a:solidFill>
                <a:latin typeface="微軟正黑體" panose="020B0604030504040204" pitchFamily="34" charset="-120"/>
                <a:ea typeface="微軟正黑體" panose="020B0604030504040204" pitchFamily="34" charset="-120"/>
              </a:rPr>
              <a:t>(SAFE -T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10</a:t>
            </a:r>
            <a:r>
              <a:rPr lang="zh-TW" altLang="en-US" sz="2800" b="1" dirty="0">
                <a:solidFill>
                  <a:prstClr val="black"/>
                </a:solidFill>
                <a:latin typeface="微軟正黑體" panose="020B0604030504040204" pitchFamily="34" charset="-120"/>
                <a:ea typeface="微軟正黑體" panose="020B0604030504040204" pitchFamily="34" charset="-120"/>
              </a:rPr>
              <a:t>分鐘 </a:t>
            </a:r>
            <a:r>
              <a:rPr lang="en-US" altLang="zh-TW" sz="2800" b="1" dirty="0">
                <a:solidFill>
                  <a:prstClr val="black"/>
                </a:solidFill>
                <a:latin typeface="微軟正黑體" panose="020B0604030504040204" pitchFamily="34" charset="-120"/>
                <a:ea typeface="微軟正黑體" panose="020B0604030504040204" pitchFamily="34" charset="-120"/>
              </a:rPr>
              <a:t>; FOCAL</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40</a:t>
            </a:r>
            <a:r>
              <a:rPr lang="zh-TW" altLang="en-US" sz="2800" b="1" dirty="0">
                <a:solidFill>
                  <a:prstClr val="black"/>
                </a:solidFill>
                <a:latin typeface="微軟正黑體" panose="020B0604030504040204" pitchFamily="34" charset="-120"/>
                <a:ea typeface="微軟正黑體" panose="020B0604030504040204" pitchFamily="34" charset="-120"/>
              </a:rPr>
              <a:t>分鐘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nl-NL"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03324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圓角 2">
            <a:extLst>
              <a:ext uri="{FF2B5EF4-FFF2-40B4-BE49-F238E27FC236}">
                <a16:creationId xmlns:a16="http://schemas.microsoft.com/office/drawing/2014/main" id="{07D00CD5-ADC6-4984-99F5-620CDF6CA96B}"/>
              </a:ext>
            </a:extLst>
          </p:cNvPr>
          <p:cNvSpPr/>
          <p:nvPr/>
        </p:nvSpPr>
        <p:spPr>
          <a:xfrm>
            <a:off x="424484" y="4063311"/>
            <a:ext cx="11343031" cy="1423664"/>
          </a:xfrm>
          <a:prstGeom prst="roundRect">
            <a:avLst/>
          </a:prstGeom>
          <a:solidFill>
            <a:srgbClr val="F5B4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D41FA300-584A-4FF8-9852-38E519B53F51}"/>
              </a:ext>
            </a:extLst>
          </p:cNvPr>
          <p:cNvSpPr/>
          <p:nvPr/>
        </p:nvSpPr>
        <p:spPr>
          <a:xfrm>
            <a:off x="74822" y="1371025"/>
            <a:ext cx="11471944"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這項研究結果表示，可透過此訓練來提升駕駛在</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危害預測</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減緩危害</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注意力維持</a:t>
            </a:r>
            <a:r>
              <a:rPr lang="zh-TW" altLang="en-US" sz="2800" b="1" dirty="0">
                <a:solidFill>
                  <a:prstClr val="black"/>
                </a:solidFill>
                <a:latin typeface="微軟正黑體" panose="020B0604030504040204" pitchFamily="34" charset="-120"/>
                <a:ea typeface="微軟正黑體" panose="020B0604030504040204" pitchFamily="34" charset="-120"/>
              </a:rPr>
              <a:t>上的表現。</a:t>
            </a:r>
            <a:endParaRPr lang="zh-TW" altLang="en-US" sz="2800" b="1" dirty="0">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9B0E73AA-0B6E-4658-99CF-924997D407E3}"/>
              </a:ext>
            </a:extLst>
          </p:cNvPr>
          <p:cNvSpPr/>
          <p:nvPr/>
        </p:nvSpPr>
        <p:spPr>
          <a:xfrm>
            <a:off x="794877" y="4270276"/>
            <a:ext cx="10751889" cy="954107"/>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SAFE -T</a:t>
            </a:r>
            <a:r>
              <a:rPr lang="zh-TW" altLang="en-US" sz="2800" b="1" dirty="0">
                <a:solidFill>
                  <a:prstClr val="black"/>
                </a:solidFill>
                <a:latin typeface="微軟正黑體" panose="020B0604030504040204" pitchFamily="34" charset="-120"/>
                <a:ea typeface="微軟正黑體" panose="020B0604030504040204" pitchFamily="34" charset="-120"/>
              </a:rPr>
              <a:t>訓練計劃證明與其他訓練計劃相比，也能在較短時間內提升年輕駕駛員在關鍵安全上的能力。</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F25CD961-7512-4DDB-9F60-28C60F13B1D2}"/>
              </a:ext>
            </a:extLst>
          </p:cNvPr>
          <p:cNvSpPr/>
          <p:nvPr/>
        </p:nvSpPr>
        <p:spPr>
          <a:xfrm>
            <a:off x="0" y="2396405"/>
            <a:ext cx="11471944"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進一步的研究可進行長時間下訓練的有效性，而整合性的訓練計畫可能無法像</a:t>
            </a:r>
            <a:r>
              <a:rPr lang="en-US" altLang="zh-TW" sz="2800" b="1" dirty="0">
                <a:solidFill>
                  <a:prstClr val="black"/>
                </a:solidFill>
                <a:latin typeface="微軟正黑體" panose="020B0604030504040204" pitchFamily="34" charset="-120"/>
                <a:ea typeface="微軟正黑體" panose="020B0604030504040204" pitchFamily="34" charset="-120"/>
              </a:rPr>
              <a:t>RAPT, ACT, and FOCAL</a:t>
            </a:r>
            <a:r>
              <a:rPr lang="zh-TW" altLang="en-US" sz="2800" b="1" dirty="0">
                <a:solidFill>
                  <a:prstClr val="black"/>
                </a:solidFill>
                <a:latin typeface="微軟正黑體" panose="020B0604030504040204" pitchFamily="34" charset="-120"/>
                <a:ea typeface="微軟正黑體" panose="020B0604030504040204" pitchFamily="34" charset="-120"/>
              </a:rPr>
              <a:t>這些訓練計劃一樣持久。</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20733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403831" y="1392700"/>
            <a:ext cx="11371695"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其他研究發現這些認知活動對於新手駕駛員的安全尤為重</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e.g.Treat</a:t>
            </a:r>
            <a:r>
              <a:rPr lang="en-US" altLang="zh-TW" sz="2800" b="1" dirty="0">
                <a:solidFill>
                  <a:prstClr val="black"/>
                </a:solidFill>
                <a:latin typeface="微軟正黑體" panose="020B0604030504040204" pitchFamily="34" charset="-120"/>
                <a:ea typeface="微軟正黑體" panose="020B0604030504040204" pitchFamily="34" charset="-120"/>
              </a:rPr>
              <a:t> et al., 1979)</a:t>
            </a:r>
            <a:r>
              <a:rPr lang="zh-TW" altLang="en-US" sz="2800" b="1" dirty="0">
                <a:solidFill>
                  <a:prstClr val="black"/>
                </a:solidFill>
                <a:latin typeface="微軟正黑體" panose="020B0604030504040204" pitchFamily="34" charset="-120"/>
                <a:ea typeface="微軟正黑體" panose="020B0604030504040204" pitchFamily="34" charset="-120"/>
              </a:rPr>
              <a:t>，並表示與年齡相關的視覺搜索能力差異，可能是因為缺乏經驗的結果，而不是因為駕駛員同意不掃描所帶來風險的結果</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Gregersen</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1996)</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4" name="矩形 3">
            <a:extLst>
              <a:ext uri="{FF2B5EF4-FFF2-40B4-BE49-F238E27FC236}">
                <a16:creationId xmlns:a16="http://schemas.microsoft.com/office/drawing/2014/main" id="{EDFE906C-B0D2-480D-BA75-A3A8EED7F63B}"/>
              </a:ext>
            </a:extLst>
          </p:cNvPr>
          <p:cNvSpPr/>
          <p:nvPr/>
        </p:nvSpPr>
        <p:spPr>
          <a:xfrm>
            <a:off x="403831" y="3429000"/>
            <a:ext cx="11187948"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最近記錄駕駛員和駕駛行為的駕駛模擬器研究中，都集中在檢查和開發特定的培訓計畫上，以提高</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個在駕駛安全行為上的認知能力，包括</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危害預測</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危害緩解</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保持注意力</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700920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332013" y="1895092"/>
            <a:ext cx="11527974" cy="4401205"/>
          </a:xfrm>
          <a:prstGeom prst="rect">
            <a:avLst/>
          </a:prstGeom>
        </p:spPr>
        <p:txBody>
          <a:bodyPr wrap="square">
            <a:spAutoFit/>
          </a:bodyPr>
          <a:lstStyle/>
          <a:p>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危害預測</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：掃描巷道區域以識別危險事件，並對其做出反應的能力。</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與有經驗駕駛員相比，新手駕駛員對潛在危險的區域進行掃描的頻率更低</a:t>
            </a:r>
            <a:r>
              <a:rPr lang="en-US" altLang="zh-TW" sz="2800" b="1" dirty="0">
                <a:solidFill>
                  <a:prstClr val="black"/>
                </a:solidFill>
                <a:latin typeface="微軟正黑體" panose="020B0604030504040204" pitchFamily="34" charset="-120"/>
                <a:ea typeface="微軟正黑體" panose="020B0604030504040204" pitchFamily="34" charset="-120"/>
              </a:rPr>
              <a:t>(Pradhan et al., 2005)</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Pradhan et al.(2009)</a:t>
            </a:r>
            <a:r>
              <a:rPr lang="zh-TW" altLang="en-US" sz="2800" b="1" dirty="0">
                <a:solidFill>
                  <a:prstClr val="black"/>
                </a:solidFill>
                <a:latin typeface="微軟正黑體" panose="020B0604030504040204" pitchFamily="34" charset="-120"/>
                <a:ea typeface="微軟正黑體" panose="020B0604030504040204" pitchFamily="34" charset="-120"/>
              </a:rPr>
              <a:t>開發了一個利用電腦培訓的課程，稱為</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道路意識和感知訓練</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(Road Awareness and Perception Training ,</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 </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RAPT)</a:t>
            </a:r>
            <a:r>
              <a:rPr lang="en-US" altLang="zh-TW" sz="2800" b="1" dirty="0">
                <a:solidFill>
                  <a:prstClr val="black"/>
                </a:solidFill>
                <a:latin typeface="微軟正黑體" panose="020B0604030504040204" pitchFamily="34" charset="-120"/>
                <a:ea typeface="微軟正黑體" panose="020B0604030504040204" pitchFamily="34" charset="-120"/>
              </a:rPr>
              <a:t>(Fisher, </a:t>
            </a:r>
            <a:r>
              <a:rPr lang="en-US" altLang="zh-TW" sz="2800" b="1" dirty="0" err="1">
                <a:solidFill>
                  <a:prstClr val="black"/>
                </a:solidFill>
                <a:latin typeface="微軟正黑體" panose="020B0604030504040204" pitchFamily="34" charset="-120"/>
                <a:ea typeface="微軟正黑體" panose="020B0604030504040204" pitchFamily="34" charset="-120"/>
              </a:rPr>
              <a:t>Narayanaan</a:t>
            </a:r>
            <a:r>
              <a:rPr lang="en-US" altLang="zh-TW" sz="2800" b="1" dirty="0">
                <a:solidFill>
                  <a:prstClr val="black"/>
                </a:solidFill>
                <a:latin typeface="微軟正黑體" panose="020B0604030504040204" pitchFamily="34" charset="-120"/>
                <a:ea typeface="微軟正黑體" panose="020B0604030504040204" pitchFamily="34" charset="-120"/>
              </a:rPr>
              <a:t>, Pradhan, &amp; </a:t>
            </a:r>
            <a:r>
              <a:rPr lang="en-US" altLang="zh-TW" sz="2800" b="1" dirty="0" err="1">
                <a:solidFill>
                  <a:prstClr val="black"/>
                </a:solidFill>
                <a:latin typeface="微軟正黑體" panose="020B0604030504040204" pitchFamily="34" charset="-120"/>
                <a:ea typeface="微軟正黑體" panose="020B0604030504040204" pitchFamily="34" charset="-120"/>
              </a:rPr>
              <a:t>Pollatsek</a:t>
            </a:r>
            <a:r>
              <a:rPr lang="en-US" altLang="zh-TW" sz="2800" b="1" dirty="0">
                <a:solidFill>
                  <a:prstClr val="black"/>
                </a:solidFill>
                <a:latin typeface="微軟正黑體" panose="020B0604030504040204" pitchFamily="34" charset="-120"/>
                <a:ea typeface="微軟正黑體" panose="020B0604030504040204" pitchFamily="34" charset="-120"/>
              </a:rPr>
              <a:t>, 2004)</a:t>
            </a:r>
            <a:r>
              <a:rPr lang="zh-TW" altLang="en-US" sz="2800" b="1" dirty="0">
                <a:solidFill>
                  <a:prstClr val="black"/>
                </a:solidFill>
                <a:latin typeface="微軟正黑體" panose="020B0604030504040204" pitchFamily="34" charset="-120"/>
                <a:ea typeface="微軟正黑體" panose="020B0604030504040204" pitchFamily="34" charset="-120"/>
              </a:rPr>
              <a:t>，目的是在改善新手駕駛員的掃描行為，特別是在潛在危險的部分。</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RAPT</a:t>
            </a:r>
            <a:r>
              <a:rPr lang="zh-TW" altLang="en-US" sz="2800" b="1" dirty="0">
                <a:solidFill>
                  <a:prstClr val="black"/>
                </a:solidFill>
                <a:latin typeface="微軟正黑體" panose="020B0604030504040204" pitchFamily="34" charset="-120"/>
                <a:ea typeface="微軟正黑體" panose="020B0604030504040204" pitchFamily="34" charset="-120"/>
              </a:rPr>
              <a:t>培訓的駕駛員正確的注視關鍵區域的時間約為</a:t>
            </a:r>
            <a:r>
              <a:rPr lang="en-US" altLang="zh-TW" sz="2800" b="1" dirty="0">
                <a:solidFill>
                  <a:prstClr val="black"/>
                </a:solidFill>
                <a:latin typeface="微軟正黑體" panose="020B0604030504040204" pitchFamily="34" charset="-120"/>
                <a:ea typeface="微軟正黑體" panose="020B0604030504040204" pitchFamily="34" charset="-120"/>
              </a:rPr>
              <a:t>64</a:t>
            </a:r>
            <a:r>
              <a:rPr lang="zh-TW" altLang="en-US" sz="2800" b="1" dirty="0">
                <a:solidFill>
                  <a:prstClr val="black"/>
                </a:solidFill>
                <a:latin typeface="微軟正黑體" panose="020B0604030504040204" pitchFamily="34" charset="-120"/>
                <a:ea typeface="微軟正黑體" panose="020B0604030504040204" pitchFamily="34" charset="-120"/>
              </a:rPr>
              <a:t>％，而接受安慰劑培訓的駕駛員僅</a:t>
            </a:r>
            <a:r>
              <a:rPr lang="en-US" altLang="zh-TW" sz="2800" b="1" dirty="0">
                <a:solidFill>
                  <a:prstClr val="black"/>
                </a:solidFill>
                <a:latin typeface="微軟正黑體" panose="020B0604030504040204" pitchFamily="34" charset="-120"/>
                <a:ea typeface="微軟正黑體" panose="020B0604030504040204" pitchFamily="34" charset="-120"/>
              </a:rPr>
              <a:t>37</a:t>
            </a:r>
            <a:r>
              <a:rPr lang="zh-TW" altLang="en-US" sz="2800" b="1" dirty="0">
                <a:solidFill>
                  <a:prstClr val="black"/>
                </a:solidFill>
                <a:latin typeface="微軟正黑體" panose="020B0604030504040204" pitchFamily="34" charset="-120"/>
                <a:ea typeface="微軟正黑體" panose="020B0604030504040204" pitchFamily="34" charset="-120"/>
              </a:rPr>
              <a:t>％，證明了</a:t>
            </a:r>
            <a:r>
              <a:rPr lang="en-US" altLang="zh-TW" sz="2800" b="1" dirty="0">
                <a:solidFill>
                  <a:prstClr val="black"/>
                </a:solidFill>
                <a:latin typeface="微軟正黑體" panose="020B0604030504040204" pitchFamily="34" charset="-120"/>
                <a:ea typeface="微軟正黑體" panose="020B0604030504040204" pitchFamily="34" charset="-120"/>
              </a:rPr>
              <a:t>RAPT</a:t>
            </a:r>
            <a:r>
              <a:rPr lang="zh-TW" altLang="en-US" sz="2800" b="1" dirty="0">
                <a:solidFill>
                  <a:prstClr val="black"/>
                </a:solidFill>
                <a:latin typeface="微軟正黑體" panose="020B0604030504040204" pitchFamily="34" charset="-120"/>
                <a:ea typeface="微軟正黑體" panose="020B0604030504040204" pitchFamily="34" charset="-120"/>
              </a:rPr>
              <a:t>計劃在提高新手駕駛員對於危害預測方面的有效性能力。</a:t>
            </a:r>
          </a:p>
        </p:txBody>
      </p:sp>
    </p:spTree>
    <p:extLst>
      <p:ext uri="{BB962C8B-B14F-4D97-AF65-F5344CB8AC3E}">
        <p14:creationId xmlns:p14="http://schemas.microsoft.com/office/powerpoint/2010/main" val="4020647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332013" y="1895092"/>
            <a:ext cx="11527974" cy="3539430"/>
          </a:xfrm>
          <a:prstGeom prst="rect">
            <a:avLst/>
          </a:prstGeom>
        </p:spPr>
        <p:txBody>
          <a:bodyPr wrap="square">
            <a:spAutoFit/>
          </a:bodyPr>
          <a:lstStyle/>
          <a:p>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減緩危害</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：駕駛員反應道路上的潛在危害而採取的任何措施。</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在各種涉及彎道的情況下，新手駕駛員比有經驗駕駛員少了一些預測的掃視，也比有經驗駕駛員更晚開始明顯的減輕危害行為</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Muttart</a:t>
            </a:r>
            <a:r>
              <a:rPr lang="en-US" altLang="zh-TW" sz="2800" b="1" dirty="0">
                <a:solidFill>
                  <a:prstClr val="black"/>
                </a:solidFill>
                <a:latin typeface="微軟正黑體" panose="020B0604030504040204" pitchFamily="34" charset="-120"/>
                <a:ea typeface="微軟正黑體" panose="020B0604030504040204" pitchFamily="34" charset="-120"/>
              </a:rPr>
              <a:t> &amp; Fisher,</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2013)</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ACT</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（預期，控制和終止）</a:t>
            </a:r>
            <a:r>
              <a:rPr lang="zh-TW" altLang="en-US" sz="2800" b="1" dirty="0">
                <a:solidFill>
                  <a:prstClr val="black"/>
                </a:solidFill>
                <a:latin typeface="微軟正黑體" panose="020B0604030504040204" pitchFamily="34" charset="-120"/>
                <a:ea typeface="微軟正黑體" panose="020B0604030504040204" pitchFamily="34" charset="-120"/>
              </a:rPr>
              <a:t>的一項培訓計劃，目的在教導駕駛員先進行危害預測，再減緩危害</a:t>
            </a:r>
            <a:r>
              <a:rPr lang="nb-NO" altLang="zh-TW" sz="2800" b="1" dirty="0">
                <a:solidFill>
                  <a:prstClr val="black"/>
                </a:solidFill>
                <a:latin typeface="微軟正黑體" panose="020B0604030504040204" pitchFamily="34" charset="-120"/>
                <a:ea typeface="微軟正黑體" panose="020B0604030504040204" pitchFamily="34" charset="-120"/>
              </a:rPr>
              <a:t>(Muttart et al., in press)</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ACT</a:t>
            </a:r>
            <a:r>
              <a:rPr lang="zh-TW" altLang="en-US" sz="2800" b="1" dirty="0">
                <a:solidFill>
                  <a:prstClr val="black"/>
                </a:solidFill>
                <a:latin typeface="微軟正黑體" panose="020B0604030504040204" pitchFamily="34" charset="-120"/>
                <a:ea typeface="微軟正黑體" panose="020B0604030504040204" pitchFamily="34" charset="-120"/>
              </a:rPr>
              <a:t>培訓的新手駕駛員在彎道上的危險預測和減緩方面的能力提高到與有經驗駕駛員相似的水平，這表明</a:t>
            </a:r>
            <a:r>
              <a:rPr lang="en-US" altLang="zh-TW" sz="2800" b="1" dirty="0">
                <a:solidFill>
                  <a:prstClr val="black"/>
                </a:solidFill>
                <a:latin typeface="微軟正黑體" panose="020B0604030504040204" pitchFamily="34" charset="-120"/>
                <a:ea typeface="微軟正黑體" panose="020B0604030504040204" pitchFamily="34" charset="-120"/>
              </a:rPr>
              <a:t>ACT</a:t>
            </a:r>
            <a:r>
              <a:rPr lang="zh-TW" altLang="en-US" sz="2800" b="1" dirty="0">
                <a:solidFill>
                  <a:prstClr val="black"/>
                </a:solidFill>
                <a:latin typeface="微軟正黑體" panose="020B0604030504040204" pitchFamily="34" charset="-120"/>
                <a:ea typeface="微軟正黑體" panose="020B0604030504040204" pitchFamily="34" charset="-120"/>
              </a:rPr>
              <a:t>的有效性</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Muttart</a:t>
            </a:r>
            <a:r>
              <a:rPr lang="en-US" altLang="zh-TW" sz="2800" b="1" dirty="0">
                <a:solidFill>
                  <a:prstClr val="black"/>
                </a:solidFill>
                <a:latin typeface="微軟正黑體" panose="020B0604030504040204" pitchFamily="34" charset="-120"/>
                <a:ea typeface="微軟正黑體" panose="020B0604030504040204" pitchFamily="34" charset="-120"/>
              </a:rPr>
              <a:t>, 2013)</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3122086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332013" y="1392700"/>
            <a:ext cx="11527974" cy="5262979"/>
          </a:xfrm>
          <a:prstGeom prst="rect">
            <a:avLst/>
          </a:prstGeom>
        </p:spPr>
        <p:txBody>
          <a:bodyPr wrap="square">
            <a:spAutoFit/>
          </a:bodyPr>
          <a:lstStyle/>
          <a:p>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注意力維持</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：駕駛員在前進道路上保持注意力的能力。</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不在行駛道路上的視線範圍，若時間超過</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秒，則會增加發生車禍的風險</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Klauer</a:t>
            </a:r>
            <a:r>
              <a:rPr lang="en-US" altLang="zh-TW" sz="2800" b="1" dirty="0">
                <a:solidFill>
                  <a:prstClr val="black"/>
                </a:solidFill>
                <a:latin typeface="微軟正黑體" panose="020B0604030504040204" pitchFamily="34" charset="-120"/>
                <a:ea typeface="微軟正黑體" panose="020B0604030504040204" pitchFamily="34" charset="-120"/>
              </a:rPr>
              <a:t>, Dingus, Neale,</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Sudweeks</a:t>
            </a:r>
            <a:r>
              <a:rPr lang="en-US" altLang="zh-TW" sz="2800" b="1" dirty="0">
                <a:solidFill>
                  <a:prstClr val="black"/>
                </a:solidFill>
                <a:latin typeface="微軟正黑體" panose="020B0604030504040204" pitchFamily="34" charset="-120"/>
                <a:ea typeface="微軟正黑體" panose="020B0604030504040204" pitchFamily="34" charset="-120"/>
              </a:rPr>
              <a:t>, &amp; Ramsey, 2006)</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新手駕駛員比有經驗駕駛員對於不在行駛道路上的視線範圍，更有可能表現出更長的時間</a:t>
            </a:r>
            <a:r>
              <a:rPr lang="en-US" altLang="zh-TW" sz="2800" b="1" dirty="0">
                <a:solidFill>
                  <a:prstClr val="black"/>
                </a:solidFill>
                <a:latin typeface="微軟正黑體" panose="020B0604030504040204" pitchFamily="34" charset="-120"/>
                <a:ea typeface="微軟正黑體" panose="020B0604030504040204" pitchFamily="34" charset="-120"/>
              </a:rPr>
              <a:t>(Chan, Pradhan,</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Pollatsek</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Knodler</a:t>
            </a:r>
            <a:r>
              <a:rPr lang="en-US" altLang="zh-TW" sz="2800" b="1" dirty="0">
                <a:solidFill>
                  <a:prstClr val="black"/>
                </a:solidFill>
                <a:latin typeface="微軟正黑體" panose="020B0604030504040204" pitchFamily="34" charset="-120"/>
                <a:ea typeface="微軟正黑體" panose="020B0604030504040204" pitchFamily="34" charset="-120"/>
              </a:rPr>
              <a:t>, &amp; Fisher, 2010)</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在一些車內任務（查找</a:t>
            </a:r>
            <a:r>
              <a:rPr lang="en-US" altLang="zh-TW" sz="2800" b="1" dirty="0">
                <a:solidFill>
                  <a:prstClr val="black"/>
                </a:solidFill>
                <a:latin typeface="微軟正黑體" panose="020B0604030504040204" pitchFamily="34" charset="-120"/>
                <a:ea typeface="微軟正黑體" panose="020B0604030504040204" pitchFamily="34" charset="-120"/>
              </a:rPr>
              <a:t>CD</a:t>
            </a:r>
            <a:r>
              <a:rPr lang="zh-TW" altLang="en-US" sz="2800" b="1" dirty="0">
                <a:solidFill>
                  <a:prstClr val="black"/>
                </a:solidFill>
                <a:latin typeface="微軟正黑體" panose="020B0604030504040204" pitchFamily="34" charset="-120"/>
                <a:ea typeface="微軟正黑體" panose="020B0604030504040204" pitchFamily="34" charset="-120"/>
              </a:rPr>
              <a:t>和撥打電話號碼），新手駕駛者比有經驗的駕駛者更頻繁的向車內掃視，持續時間大於</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a:t>
            </a:r>
            <a:r>
              <a:rPr lang="en-US" altLang="zh-TW" sz="2800" b="1" dirty="0">
                <a:solidFill>
                  <a:prstClr val="black"/>
                </a:solidFill>
                <a:latin typeface="微軟正黑體" panose="020B0604030504040204" pitchFamily="34" charset="-120"/>
                <a:ea typeface="微軟正黑體" panose="020B0604030504040204" pitchFamily="34" charset="-120"/>
              </a:rPr>
              <a:t>(Chan et al., 2010)</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微軟正黑體" panose="020B0604030504040204" pitchFamily="34" charset="-120"/>
              <a:buChar char="→"/>
            </a:pP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促進專心和注意力的學習（</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FOCAL</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是一項讓新手駕駛員在車內的視線限制在不超過</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秒的一項培訓計劃</a:t>
            </a:r>
            <a:r>
              <a:rPr lang="da-DK" altLang="zh-TW" sz="2800" b="1" dirty="0">
                <a:solidFill>
                  <a:prstClr val="black"/>
                </a:solidFill>
                <a:latin typeface="微軟正黑體" panose="020B0604030504040204" pitchFamily="34" charset="-120"/>
                <a:ea typeface="微軟正黑體" panose="020B0604030504040204" pitchFamily="34" charset="-120"/>
              </a:rPr>
              <a:t>(e.g., Klauer et al., 2006)</a:t>
            </a:r>
            <a:r>
              <a:rPr lang="zh-TW" altLang="en-US" sz="2800" b="1" dirty="0">
                <a:solidFill>
                  <a:prstClr val="black"/>
                </a:solidFill>
                <a:latin typeface="微軟正黑體" panose="020B0604030504040204" pitchFamily="34" charset="-120"/>
                <a:ea typeface="微軟正黑體" panose="020B0604030504040204" pitchFamily="34" charset="-120"/>
              </a:rPr>
              <a:t>，該計畫已在駕駛模擬器和實際道路上，證明可以有效的減少車內掃視時間</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Divekar</a:t>
            </a:r>
            <a:r>
              <a:rPr lang="en-US" altLang="zh-TW" sz="2800" b="1" dirty="0">
                <a:solidFill>
                  <a:prstClr val="black"/>
                </a:solidFill>
                <a:latin typeface="微軟正黑體" panose="020B0604030504040204" pitchFamily="34" charset="-120"/>
                <a:ea typeface="微軟正黑體" panose="020B0604030504040204" pitchFamily="34" charset="-120"/>
              </a:rPr>
              <a:t> et al.,</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2013 ; Pradhan et al., 2011) </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497103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200722" y="1392700"/>
            <a:ext cx="11991277"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此研究的目的在開發一個可以訓練新手駕駛員多種認知能力的綜合訓練計劃。</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針對所有</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種能力的培訓計劃應比只針對某一關鍵安全能力的培訓計劃，對於減少撞車產生更大的影響。這個整合計畫預計約為</a:t>
            </a:r>
            <a:r>
              <a:rPr lang="en-US" altLang="zh-TW" sz="2800" b="1" dirty="0">
                <a:solidFill>
                  <a:prstClr val="black"/>
                </a:solidFill>
                <a:latin typeface="微軟正黑體" panose="020B0604030504040204" pitchFamily="34" charset="-120"/>
                <a:ea typeface="微軟正黑體" panose="020B0604030504040204" pitchFamily="34" charset="-120"/>
              </a:rPr>
              <a:t>40</a:t>
            </a:r>
            <a:r>
              <a:rPr lang="zh-TW" altLang="en-US" sz="2800" b="1" dirty="0">
                <a:solidFill>
                  <a:prstClr val="black"/>
                </a:solidFill>
                <a:latin typeface="微軟正黑體" panose="020B0604030504040204" pitchFamily="34" charset="-120"/>
                <a:ea typeface="微軟正黑體" panose="020B0604030504040204" pitchFamily="34" charset="-120"/>
              </a:rPr>
              <a:t>分鐘。</a:t>
            </a:r>
          </a:p>
        </p:txBody>
      </p:sp>
      <p:sp>
        <p:nvSpPr>
          <p:cNvPr id="2" name="矩形 1">
            <a:extLst>
              <a:ext uri="{FF2B5EF4-FFF2-40B4-BE49-F238E27FC236}">
                <a16:creationId xmlns:a16="http://schemas.microsoft.com/office/drawing/2014/main" id="{F88D1F0E-B46A-4EC0-AAD6-03785D56BAC9}"/>
              </a:ext>
            </a:extLst>
          </p:cNvPr>
          <p:cNvSpPr/>
          <p:nvPr/>
        </p:nvSpPr>
        <p:spPr>
          <a:xfrm>
            <a:off x="200722" y="3429000"/>
            <a:ext cx="11797990" cy="3108543"/>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SAFE-T</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計劃</a:t>
            </a:r>
            <a:r>
              <a:rPr lang="en-US" altLang="zh-TW" sz="2800" b="1" dirty="0">
                <a:solidFill>
                  <a:prstClr val="black"/>
                </a:solidFill>
                <a:latin typeface="微軟正黑體" panose="020B0604030504040204" pitchFamily="34" charset="-120"/>
                <a:ea typeface="微軟正黑體" panose="020B0604030504040204" pitchFamily="34" charset="-120"/>
              </a:rPr>
              <a:t>(e.g. Hamid et al., 2014)</a:t>
            </a:r>
            <a:r>
              <a:rPr lang="zh-TW" altLang="en-US" sz="2800" b="1" dirty="0">
                <a:solidFill>
                  <a:prstClr val="black"/>
                </a:solidFill>
                <a:latin typeface="微軟正黑體" panose="020B0604030504040204" pitchFamily="34" charset="-120"/>
                <a:ea typeface="微軟正黑體" panose="020B0604030504040204" pitchFamily="34" charset="-120"/>
              </a:rPr>
              <a:t>目的為對駕駛員進行</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種關鍵安全能力</a:t>
            </a:r>
            <a:r>
              <a:rPr lang="en-US" altLang="zh-TW" sz="2800" b="1" dirty="0">
                <a:solidFill>
                  <a:prstClr val="black"/>
                </a:solidFill>
                <a:latin typeface="微軟正黑體" panose="020B0604030504040204" pitchFamily="34" charset="-120"/>
                <a:ea typeface="微軟正黑體" panose="020B0604030504040204" pitchFamily="34" charset="-120"/>
              </a:rPr>
              <a:t>(HA</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HM</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AM)</a:t>
            </a:r>
            <a:r>
              <a:rPr lang="zh-TW" altLang="en-US" sz="2800" b="1" dirty="0">
                <a:solidFill>
                  <a:prstClr val="black"/>
                </a:solidFill>
                <a:latin typeface="微軟正黑體" panose="020B0604030504040204" pitchFamily="34" charset="-120"/>
                <a:ea typeface="微軟正黑體" panose="020B0604030504040204" pitchFamily="34" charset="-120"/>
              </a:rPr>
              <a:t>的訓練。</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但是，出於至少兩個原因，</a:t>
            </a:r>
            <a:r>
              <a:rPr lang="en-US" altLang="zh-TW" sz="2800" b="1" dirty="0">
                <a:solidFill>
                  <a:prstClr val="black"/>
                </a:solidFill>
                <a:latin typeface="微軟正黑體" panose="020B0604030504040204" pitchFamily="34" charset="-120"/>
                <a:ea typeface="微軟正黑體" panose="020B0604030504040204" pitchFamily="34" charset="-120"/>
              </a:rPr>
              <a:t>SAFE-T</a:t>
            </a:r>
            <a:r>
              <a:rPr lang="zh-TW" altLang="en-US" sz="2800" b="1" dirty="0">
                <a:solidFill>
                  <a:prstClr val="black"/>
                </a:solidFill>
                <a:latin typeface="微軟正黑體" panose="020B0604030504040204" pitchFamily="34" charset="-120"/>
                <a:ea typeface="微軟正黑體" panose="020B0604030504040204" pitchFamily="34" charset="-120"/>
              </a:rPr>
              <a:t>可能不如現有計畫有效。</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僅花費三分之一的時間來訓練任何一項能力，參與者可能沒有足夠的時間來練習這些能力。</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由於能力相似，這三個能力可能在學習過程中相互追溯或干擾。可能既有追溯性干擾也有主動性干擾</a:t>
            </a:r>
            <a:r>
              <a:rPr lang="en-US" altLang="zh-TW" sz="2800" b="1" dirty="0">
                <a:solidFill>
                  <a:prstClr val="black"/>
                </a:solidFill>
                <a:latin typeface="微軟正黑體" panose="020B0604030504040204" pitchFamily="34" charset="-120"/>
                <a:ea typeface="微軟正黑體" panose="020B0604030504040204" pitchFamily="34" charset="-120"/>
              </a:rPr>
              <a:t>(e.g. Underwood, 1948)</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32840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416473" y="2263520"/>
            <a:ext cx="11371695" cy="3108543"/>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SAFE-T</a:t>
            </a:r>
            <a:r>
              <a:rPr lang="zh-TW" altLang="en-US" sz="2800" b="1" dirty="0">
                <a:solidFill>
                  <a:prstClr val="black"/>
                </a:solidFill>
                <a:latin typeface="微軟正黑體" panose="020B0604030504040204" pitchFamily="34" charset="-120"/>
                <a:ea typeface="微軟正黑體" panose="020B0604030504040204" pitchFamily="34" charset="-120"/>
              </a:rPr>
              <a:t>計劃使用的一個訓練方法</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例如，錯誤管理方法，</a:t>
            </a:r>
            <a:r>
              <a:rPr lang="en-US" altLang="zh-TW" sz="2800" b="1" dirty="0">
                <a:solidFill>
                  <a:prstClr val="black"/>
                </a:solidFill>
                <a:latin typeface="微軟正黑體" panose="020B0604030504040204" pitchFamily="34" charset="-120"/>
                <a:ea typeface="微軟正黑體" panose="020B0604030504040204" pitchFamily="34" charset="-120"/>
              </a:rPr>
              <a:t> Gist et al., 1989)</a:t>
            </a:r>
            <a:r>
              <a:rPr lang="zh-TW" altLang="en-US" sz="2800" b="1" dirty="0">
                <a:solidFill>
                  <a:prstClr val="black"/>
                </a:solidFill>
                <a:latin typeface="微軟正黑體" panose="020B0604030504040204" pitchFamily="34" charset="-120"/>
                <a:ea typeface="微軟正黑體" panose="020B0604030504040204" pitchFamily="34" charset="-120"/>
              </a:rPr>
              <a:t>，相似於現在的計劃</a:t>
            </a:r>
            <a:r>
              <a:rPr lang="en-US" altLang="zh-TW" sz="2800" b="1" dirty="0">
                <a:solidFill>
                  <a:prstClr val="black"/>
                </a:solidFill>
                <a:latin typeface="微軟正黑體" panose="020B0604030504040204" pitchFamily="34" charset="-120"/>
                <a:ea typeface="微軟正黑體" panose="020B0604030504040204" pitchFamily="34" charset="-120"/>
              </a:rPr>
              <a:t>s (RAPT, ACT, and FOCAL)</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因此，此研究假設：</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此研究的</a:t>
            </a:r>
            <a:r>
              <a:rPr lang="en-US" altLang="zh-TW" sz="2800" b="1" dirty="0">
                <a:solidFill>
                  <a:prstClr val="black"/>
                </a:solidFill>
                <a:latin typeface="微軟正黑體" panose="020B0604030504040204" pitchFamily="34" charset="-120"/>
                <a:ea typeface="微軟正黑體" panose="020B0604030504040204" pitchFamily="34" charset="-120"/>
              </a:rPr>
              <a:t>SAFE-T</a:t>
            </a:r>
            <a:r>
              <a:rPr lang="zh-TW" altLang="en-US" sz="2800" b="1" dirty="0">
                <a:solidFill>
                  <a:prstClr val="black"/>
                </a:solidFill>
                <a:latin typeface="微軟正黑體" panose="020B0604030504040204" pitchFamily="34" charset="-120"/>
                <a:ea typeface="微軟正黑體" panose="020B0604030504040204" pitchFamily="34" charset="-120"/>
              </a:rPr>
              <a:t>計劃，不會因為訓練量的減少或訓練的互相干擾，而讓訓練的影響範圍減少。</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此研究的</a:t>
            </a:r>
            <a:r>
              <a:rPr lang="en-US" altLang="zh-TW" sz="2800" b="1" dirty="0">
                <a:solidFill>
                  <a:prstClr val="black"/>
                </a:solidFill>
                <a:latin typeface="微軟正黑體" panose="020B0604030504040204" pitchFamily="34" charset="-120"/>
                <a:ea typeface="微軟正黑體" panose="020B0604030504040204" pitchFamily="34" charset="-120"/>
              </a:rPr>
              <a:t>SAFE-T</a:t>
            </a:r>
            <a:r>
              <a:rPr lang="zh-TW" altLang="en-US" sz="2800" b="1" dirty="0">
                <a:solidFill>
                  <a:prstClr val="black"/>
                </a:solidFill>
                <a:latin typeface="微軟正黑體" panose="020B0604030504040204" pitchFamily="34" charset="-120"/>
                <a:ea typeface="微軟正黑體" panose="020B0604030504040204" pitchFamily="34" charset="-120"/>
              </a:rPr>
              <a:t>計劃讓駕駛員更能預測危害，減緩危害還有維持在前方道路上的注意力。</a:t>
            </a:r>
          </a:p>
        </p:txBody>
      </p:sp>
    </p:spTree>
    <p:extLst>
      <p:ext uri="{BB962C8B-B14F-4D97-AF65-F5344CB8AC3E}">
        <p14:creationId xmlns:p14="http://schemas.microsoft.com/office/powerpoint/2010/main" val="341844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467889"/>
            <a:ext cx="2283324"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410152" y="2521059"/>
            <a:ext cx="11781848" cy="1384995"/>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32</a:t>
            </a:r>
            <a:r>
              <a:rPr lang="zh-TW" altLang="en-US" sz="2800" b="1" dirty="0">
                <a:solidFill>
                  <a:prstClr val="black"/>
                </a:solidFill>
                <a:latin typeface="微軟正黑體" panose="020B0604030504040204" pitchFamily="34" charset="-120"/>
                <a:ea typeface="微軟正黑體" panose="020B0604030504040204" pitchFamily="34" charset="-120"/>
              </a:rPr>
              <a:t>位年齡介在</a:t>
            </a:r>
            <a:r>
              <a:rPr lang="en-US" altLang="zh-TW" sz="2800" b="1" dirty="0">
                <a:solidFill>
                  <a:prstClr val="black"/>
                </a:solidFill>
                <a:latin typeface="微軟正黑體" panose="020B0604030504040204" pitchFamily="34" charset="-120"/>
                <a:ea typeface="微軟正黑體" panose="020B0604030504040204" pitchFamily="34" charset="-120"/>
              </a:rPr>
              <a:t>16</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18</a:t>
            </a:r>
            <a:r>
              <a:rPr lang="zh-TW" altLang="en-US" sz="2800" b="1" dirty="0">
                <a:solidFill>
                  <a:prstClr val="black"/>
                </a:solidFill>
                <a:latin typeface="微軟正黑體" panose="020B0604030504040204" pitchFamily="34" charset="-120"/>
                <a:ea typeface="微軟正黑體" panose="020B0604030504040204" pitchFamily="34" charset="-120"/>
              </a:rPr>
              <a:t>歲之間的駕駛員</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對照組：</a:t>
            </a:r>
            <a:r>
              <a:rPr lang="en-US" altLang="zh-TW" sz="2800" b="1" dirty="0">
                <a:solidFill>
                  <a:prstClr val="black"/>
                </a:solidFill>
                <a:latin typeface="微軟正黑體" panose="020B0604030504040204" pitchFamily="34" charset="-120"/>
                <a:ea typeface="微軟正黑體" panose="020B0604030504040204" pitchFamily="34" charset="-120"/>
              </a:rPr>
              <a:t>7</a:t>
            </a:r>
            <a:r>
              <a:rPr lang="zh-TW" altLang="en-US" sz="2800" b="1" dirty="0">
                <a:solidFill>
                  <a:prstClr val="black"/>
                </a:solidFill>
                <a:latin typeface="微軟正黑體" panose="020B0604030504040204" pitchFamily="34" charset="-120"/>
                <a:ea typeface="微軟正黑體" panose="020B0604030504040204" pitchFamily="34" charset="-120"/>
              </a:rPr>
              <a:t>位女性</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平均年齡：</a:t>
            </a:r>
            <a:r>
              <a:rPr lang="en-US" altLang="zh-TW" sz="2800" b="1" dirty="0">
                <a:solidFill>
                  <a:prstClr val="black"/>
                </a:solidFill>
                <a:latin typeface="微軟正黑體" panose="020B0604030504040204" pitchFamily="34" charset="-120"/>
                <a:ea typeface="微軟正黑體" panose="020B0604030504040204" pitchFamily="34" charset="-120"/>
              </a:rPr>
              <a:t>17.9</a:t>
            </a:r>
            <a:r>
              <a:rPr lang="zh-TW" altLang="en-US" sz="2800" b="1" dirty="0">
                <a:solidFill>
                  <a:prstClr val="black"/>
                </a:solidFill>
                <a:latin typeface="微軟正黑體" panose="020B0604030504040204" pitchFamily="34" charset="-120"/>
                <a:ea typeface="微軟正黑體" panose="020B0604030504040204" pitchFamily="34" charset="-120"/>
              </a:rPr>
              <a:t>歲、平均拿到駕照年數 </a:t>
            </a:r>
            <a:r>
              <a:rPr lang="en-US" altLang="zh-TW" sz="2800" b="1" dirty="0">
                <a:solidFill>
                  <a:prstClr val="black"/>
                </a:solidFill>
                <a:latin typeface="微軟正黑體" panose="020B0604030504040204" pitchFamily="34" charset="-120"/>
                <a:ea typeface="微軟正黑體" panose="020B0604030504040204" pitchFamily="34" charset="-120"/>
              </a:rPr>
              <a:t>=  2.2</a:t>
            </a:r>
            <a:r>
              <a:rPr lang="zh-TW" altLang="en-US" sz="2800" b="1" dirty="0">
                <a:solidFill>
                  <a:prstClr val="black"/>
                </a:solidFill>
                <a:latin typeface="微軟正黑體" panose="020B0604030504040204" pitchFamily="34" charset="-120"/>
                <a:ea typeface="微軟正黑體" panose="020B0604030504040204" pitchFamily="34" charset="-120"/>
              </a:rPr>
              <a:t>年）</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 SAFE-T</a:t>
            </a:r>
            <a:r>
              <a:rPr lang="zh-TW" altLang="en-US" sz="2800" b="1" dirty="0">
                <a:solidFill>
                  <a:prstClr val="black"/>
                </a:solidFill>
                <a:latin typeface="微軟正黑體" panose="020B0604030504040204" pitchFamily="34" charset="-120"/>
                <a:ea typeface="微軟正黑體" panose="020B0604030504040204" pitchFamily="34" charset="-120"/>
              </a:rPr>
              <a:t>訓練組：</a:t>
            </a:r>
            <a:r>
              <a:rPr lang="en-US" altLang="zh-TW" sz="2800" b="1" dirty="0">
                <a:solidFill>
                  <a:prstClr val="black"/>
                </a:solidFill>
                <a:latin typeface="微軟正黑體" panose="020B0604030504040204" pitchFamily="34" charset="-120"/>
                <a:ea typeface="微軟正黑體" panose="020B0604030504040204" pitchFamily="34" charset="-120"/>
              </a:rPr>
              <a:t>9</a:t>
            </a:r>
            <a:r>
              <a:rPr lang="zh-TW" altLang="en-US" sz="2800" b="1" dirty="0">
                <a:solidFill>
                  <a:prstClr val="black"/>
                </a:solidFill>
                <a:latin typeface="微軟正黑體" panose="020B0604030504040204" pitchFamily="34" charset="-120"/>
                <a:ea typeface="微軟正黑體" panose="020B0604030504040204" pitchFamily="34" charset="-120"/>
              </a:rPr>
              <a:t>位女性</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平均年齡：</a:t>
            </a:r>
            <a:r>
              <a:rPr lang="en-US" altLang="zh-TW" sz="2800" b="1" dirty="0">
                <a:solidFill>
                  <a:prstClr val="black"/>
                </a:solidFill>
                <a:latin typeface="微軟正黑體" panose="020B0604030504040204" pitchFamily="34" charset="-120"/>
                <a:ea typeface="微軟正黑體" panose="020B0604030504040204" pitchFamily="34" charset="-120"/>
              </a:rPr>
              <a:t>18.0</a:t>
            </a:r>
            <a:r>
              <a:rPr lang="zh-TW" altLang="en-US" sz="2800" b="1" dirty="0">
                <a:solidFill>
                  <a:prstClr val="black"/>
                </a:solidFill>
                <a:latin typeface="微軟正黑體" panose="020B0604030504040204" pitchFamily="34" charset="-120"/>
                <a:ea typeface="微軟正黑體" panose="020B0604030504040204" pitchFamily="34" charset="-120"/>
              </a:rPr>
              <a:t>歲、平均駕駛經驗 </a:t>
            </a:r>
            <a:r>
              <a:rPr lang="en-US" altLang="zh-TW" sz="2800" b="1" dirty="0">
                <a:solidFill>
                  <a:prstClr val="black"/>
                </a:solidFill>
                <a:latin typeface="微軟正黑體" panose="020B0604030504040204" pitchFamily="34" charset="-120"/>
                <a:ea typeface="微軟正黑體" panose="020B0604030504040204" pitchFamily="34" charset="-120"/>
              </a:rPr>
              <a:t>=  2.1</a:t>
            </a:r>
            <a:r>
              <a:rPr lang="zh-TW" altLang="en-US" sz="2800" b="1" dirty="0">
                <a:solidFill>
                  <a:prstClr val="black"/>
                </a:solidFill>
                <a:latin typeface="微軟正黑體" panose="020B0604030504040204" pitchFamily="34" charset="-120"/>
                <a:ea typeface="微軟正黑體" panose="020B0604030504040204" pitchFamily="34" charset="-120"/>
              </a:rPr>
              <a:t>年</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705386" y="4573224"/>
            <a:ext cx="9473330"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所有參與者持有初級駕駛者證照</a:t>
            </a:r>
          </a:p>
        </p:txBody>
      </p:sp>
    </p:spTree>
    <p:extLst>
      <p:ext uri="{BB962C8B-B14F-4D97-AF65-F5344CB8AC3E}">
        <p14:creationId xmlns:p14="http://schemas.microsoft.com/office/powerpoint/2010/main" val="336210505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121166</TotalTime>
  <Words>3602</Words>
  <Application>Microsoft Office PowerPoint</Application>
  <PresentationFormat>寬螢幕</PresentationFormat>
  <Paragraphs>190</Paragraphs>
  <Slides>26</Slides>
  <Notes>26</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26</vt:i4>
      </vt:variant>
    </vt:vector>
  </HeadingPairs>
  <TitlesOfParts>
    <vt:vector size="33" baseType="lpstr">
      <vt:lpstr>等线</vt:lpstr>
      <vt:lpstr>微軟正黑體</vt:lpstr>
      <vt:lpstr>新細明體</vt:lpstr>
      <vt:lpstr>Arial</vt:lpstr>
      <vt:lpstr>Calibri</vt:lpstr>
      <vt:lpstr>Calibri Light</vt:lpstr>
      <vt:lpstr>Office 佈景主題</vt:lpstr>
      <vt:lpstr>Simulator Evaluation of an Integrated Road Safety Training Program</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cp:lastModifiedBy>
  <cp:revision>1384</cp:revision>
  <cp:lastPrinted>2020-02-05T01:20:37Z</cp:lastPrinted>
  <dcterms:created xsi:type="dcterms:W3CDTF">2019-09-16T01:58:32Z</dcterms:created>
  <dcterms:modified xsi:type="dcterms:W3CDTF">2020-11-01T04:38:50Z</dcterms:modified>
</cp:coreProperties>
</file>